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27" r:id="rId2"/>
  </p:sldMasterIdLst>
  <p:notesMasterIdLst>
    <p:notesMasterId r:id="rId30"/>
  </p:notesMasterIdLst>
  <p:sldIdLst>
    <p:sldId id="262" r:id="rId3"/>
    <p:sldId id="288" r:id="rId4"/>
    <p:sldId id="289" r:id="rId5"/>
    <p:sldId id="266" r:id="rId6"/>
    <p:sldId id="267" r:id="rId7"/>
    <p:sldId id="269" r:id="rId8"/>
    <p:sldId id="268" r:id="rId9"/>
    <p:sldId id="270" r:id="rId10"/>
    <p:sldId id="284" r:id="rId11"/>
    <p:sldId id="271" r:id="rId12"/>
    <p:sldId id="272" r:id="rId13"/>
    <p:sldId id="273" r:id="rId14"/>
    <p:sldId id="274" r:id="rId15"/>
    <p:sldId id="277" r:id="rId16"/>
    <p:sldId id="296" r:id="rId17"/>
    <p:sldId id="291" r:id="rId18"/>
    <p:sldId id="276" r:id="rId19"/>
    <p:sldId id="295" r:id="rId20"/>
    <p:sldId id="275" r:id="rId21"/>
    <p:sldId id="280" r:id="rId22"/>
    <p:sldId id="297" r:id="rId23"/>
    <p:sldId id="278" r:id="rId24"/>
    <p:sldId id="287" r:id="rId25"/>
    <p:sldId id="279" r:id="rId26"/>
    <p:sldId id="281" r:id="rId27"/>
    <p:sldId id="283" r:id="rId28"/>
    <p:sldId id="299"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824" autoAdjust="0"/>
  </p:normalViewPr>
  <p:slideViewPr>
    <p:cSldViewPr snapToGrid="0">
      <p:cViewPr varScale="1">
        <p:scale>
          <a:sx n="77" d="100"/>
          <a:sy n="77"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176076E-F3D8-4FF4-89DB-3F7BAFBBBA77}" type="datetimeFigureOut">
              <a:rPr lang="en-US" smtClean="0"/>
              <a:t>9/12/2019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9C4CC52-A245-4E4B-9A97-1DB2AA0F67BD}" type="slidenum">
              <a:rPr lang="en-US" smtClean="0"/>
              <a:t>‹#›</a:t>
            </a:fld>
            <a:endParaRPr lang="en-US"/>
          </a:p>
        </p:txBody>
      </p:sp>
    </p:spTree>
    <p:extLst>
      <p:ext uri="{BB962C8B-B14F-4D97-AF65-F5344CB8AC3E}">
        <p14:creationId xmlns:p14="http://schemas.microsoft.com/office/powerpoint/2010/main" val="394923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28AB7-311B-47CA-8E23-B761F8FA16B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418221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9002" t="20602" b="7439"/>
          <a:stretch/>
        </p:blipFill>
        <p:spPr>
          <a:xfrm>
            <a:off x="0" y="0"/>
            <a:ext cx="12192000" cy="6424856"/>
          </a:xfrm>
          <a:prstGeom prst="rect">
            <a:avLst/>
          </a:prstGeom>
        </p:spPr>
      </p:pic>
      <p:sp>
        <p:nvSpPr>
          <p:cNvPr id="10" name="Rectangle 9"/>
          <p:cNvSpPr/>
          <p:nvPr userDrawn="1"/>
        </p:nvSpPr>
        <p:spPr>
          <a:xfrm>
            <a:off x="849080" y="2717554"/>
            <a:ext cx="9767455" cy="1597386"/>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itle 1"/>
          <p:cNvSpPr>
            <a:spLocks noGrp="1"/>
          </p:cNvSpPr>
          <p:nvPr>
            <p:ph type="title" hasCustomPrompt="1"/>
          </p:nvPr>
        </p:nvSpPr>
        <p:spPr>
          <a:xfrm>
            <a:off x="1272259" y="2798606"/>
            <a:ext cx="9344275" cy="679937"/>
          </a:xfrm>
          <a:prstGeom prst="rect">
            <a:avLst/>
          </a:prstGeom>
        </p:spPr>
        <p:txBody>
          <a:bodyPr>
            <a:normAutofit/>
          </a:bodyPr>
          <a:lstStyle>
            <a:lvl1pPr>
              <a:defRPr sz="3200" b="1" baseline="0">
                <a:solidFill>
                  <a:schemeClr val="tx2"/>
                </a:solidFill>
              </a:defRPr>
            </a:lvl1pPr>
          </a:lstStyle>
          <a:p>
            <a:r>
              <a:rPr lang="en-US" dirty="0" smtClean="0"/>
              <a:t>Click to add Presentation Title / Headline.  Two line max.</a:t>
            </a:r>
            <a:endParaRPr lang="en-US" dirty="0"/>
          </a:p>
        </p:txBody>
      </p:sp>
      <p:sp>
        <p:nvSpPr>
          <p:cNvPr id="13" name="Text Placeholder 12"/>
          <p:cNvSpPr>
            <a:spLocks noGrp="1"/>
          </p:cNvSpPr>
          <p:nvPr>
            <p:ph type="body" sz="quarter" idx="13" hasCustomPrompt="1"/>
          </p:nvPr>
        </p:nvSpPr>
        <p:spPr>
          <a:xfrm>
            <a:off x="1271721" y="3368625"/>
            <a:ext cx="9344814" cy="427512"/>
          </a:xfrm>
          <a:prstGeom prst="rect">
            <a:avLst/>
          </a:prstGeom>
        </p:spPr>
        <p:txBody>
          <a:bodyPr>
            <a:normAutofit/>
          </a:bodyPr>
          <a:lstStyle>
            <a:lvl1pPr marL="0" indent="0">
              <a:buNone/>
              <a:defRPr sz="2100" baseline="0">
                <a:solidFill>
                  <a:schemeClr val="tx2"/>
                </a:solidFill>
              </a:defRPr>
            </a:lvl1pPr>
          </a:lstStyle>
          <a:p>
            <a:pPr lvl="0"/>
            <a:r>
              <a:rPr lang="en-US" dirty="0" smtClean="0"/>
              <a:t>If needed, click to add sub-title that provides more detail, context or explanation.  2 line max.</a:t>
            </a:r>
          </a:p>
        </p:txBody>
      </p:sp>
      <p:sp>
        <p:nvSpPr>
          <p:cNvPr id="16"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12"/>
          <p:cNvSpPr>
            <a:spLocks noGrp="1"/>
          </p:cNvSpPr>
          <p:nvPr>
            <p:ph type="body" sz="quarter" idx="14" hasCustomPrompt="1"/>
          </p:nvPr>
        </p:nvSpPr>
        <p:spPr>
          <a:xfrm>
            <a:off x="1268753" y="3796283"/>
            <a:ext cx="9003403" cy="427512"/>
          </a:xfrm>
          <a:prstGeom prst="rect">
            <a:avLst/>
          </a:prstGeom>
        </p:spPr>
        <p:txBody>
          <a:bodyPr>
            <a:normAutofit/>
          </a:bodyPr>
          <a:lstStyle>
            <a:lvl1pPr marL="0" indent="0">
              <a:buNone/>
              <a:defRPr sz="1800">
                <a:solidFill>
                  <a:schemeClr val="accent3">
                    <a:lumMod val="75000"/>
                  </a:schemeClr>
                </a:solidFill>
              </a:defRPr>
            </a:lvl1pPr>
          </a:lstStyle>
          <a:p>
            <a:pPr lvl="0"/>
            <a:r>
              <a:rPr lang="en-US" dirty="0" smtClean="0"/>
              <a:t>Date (</a:t>
            </a:r>
            <a:r>
              <a:rPr lang="en-US" dirty="0" err="1" smtClean="0"/>
              <a:t>xx.xx.xx</a:t>
            </a:r>
            <a:r>
              <a:rPr lang="en-US" dirty="0" smtClean="0"/>
              <a:t>)</a:t>
            </a:r>
          </a:p>
        </p:txBody>
      </p:sp>
      <p:cxnSp>
        <p:nvCxnSpPr>
          <p:cNvPr id="4" name="Straight Connector 3"/>
          <p:cNvCxnSpPr/>
          <p:nvPr userDrawn="1"/>
        </p:nvCxnSpPr>
        <p:spPr>
          <a:xfrm>
            <a:off x="1140029" y="2898731"/>
            <a:ext cx="0" cy="1235033"/>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a:stretch>
            <a:fillRect/>
          </a:stretch>
        </p:blipFill>
        <p:spPr>
          <a:xfrm>
            <a:off x="9403743" y="6547085"/>
            <a:ext cx="2645913" cy="195511"/>
          </a:xfrm>
          <a:prstGeom prst="rect">
            <a:avLst/>
          </a:prstGeom>
        </p:spPr>
      </p:pic>
    </p:spTree>
    <p:extLst>
      <p:ext uri="{BB962C8B-B14F-4D97-AF65-F5344CB8AC3E}">
        <p14:creationId xmlns:p14="http://schemas.microsoft.com/office/powerpoint/2010/main" val="16651224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652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mp; 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9296" y="399650"/>
            <a:ext cx="5632704" cy="6004560"/>
          </a:xfrm>
          <a:prstGeom prst="rect">
            <a:avLst/>
          </a:prstGeom>
        </p:spPr>
      </p:pic>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sp>
        <p:nvSpPr>
          <p:cNvPr id="10" name="Content Placeholder 2"/>
          <p:cNvSpPr>
            <a:spLocks noGrp="1"/>
          </p:cNvSpPr>
          <p:nvPr>
            <p:ph idx="1" hasCustomPrompt="1"/>
          </p:nvPr>
        </p:nvSpPr>
        <p:spPr>
          <a:xfrm>
            <a:off x="108488" y="1847467"/>
            <a:ext cx="8233079" cy="4472413"/>
          </a:xfrm>
          <a:prstGeom prst="rect">
            <a:avLst/>
          </a:prstGeom>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baseline="0"/>
            </a:lvl1pPr>
            <a:lvl2pPr>
              <a:defRPr baseline="0"/>
            </a:lvl2pPr>
            <a:lvl3pPr>
              <a:defRPr baseline="0"/>
            </a:lvl3pPr>
            <a:lvl4pPr>
              <a:defRPr baseline="0"/>
            </a:lvl4pPr>
            <a:lvl5pPr marL="1219170" indent="0">
              <a:buNone/>
              <a:defRPr/>
            </a:lvl5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Use slides with grey scale photos when graphs, charts or visuals that support the main point cannot be created and/or are not available.   </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If the slide only has one main point, use the above copy in blue, bold and move down, centering it vertically on the slide</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If needed - add bullets that provide proof / support for the main point</a:t>
            </a:r>
          </a:p>
          <a:p>
            <a:pPr lvl="1"/>
            <a:r>
              <a:rPr lang="en-US" dirty="0" smtClean="0"/>
              <a:t>Avoid copy overlaying the “grey scale” photography</a:t>
            </a:r>
          </a:p>
          <a:p>
            <a:pPr lvl="2"/>
            <a:r>
              <a:rPr lang="en-US" dirty="0" smtClean="0"/>
              <a:t>Use grey scale photography slides when no other graphs, charts,  tables, </a:t>
            </a:r>
            <a:r>
              <a:rPr lang="en-US" dirty="0" err="1" smtClean="0"/>
              <a:t>etc</a:t>
            </a:r>
            <a:r>
              <a:rPr lang="en-US" dirty="0" smtClean="0"/>
              <a:t> are available to support your point</a:t>
            </a:r>
          </a:p>
          <a:p>
            <a:pPr lvl="3"/>
            <a:r>
              <a:rPr lang="en-US" dirty="0" smtClean="0"/>
              <a:t>Try to keep bullets to a minimum.  </a:t>
            </a:r>
          </a:p>
          <a:p>
            <a:pPr lvl="3"/>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006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mp; 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9296" y="399650"/>
            <a:ext cx="5632704" cy="6004560"/>
          </a:xfrm>
          <a:prstGeom prst="rect">
            <a:avLst/>
          </a:prstGeom>
        </p:spPr>
      </p:pic>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3" name="Picture 2"/>
          <p:cNvPicPr>
            <a:picLocks noChangeAspect="1"/>
          </p:cNvPicPr>
          <p:nvPr userDrawn="1"/>
        </p:nvPicPr>
        <p:blipFill>
          <a:blip r:embed="rId3">
            <a:clrChange>
              <a:clrFrom>
                <a:srgbClr val="FFFFFF"/>
              </a:clrFrom>
              <a:clrTo>
                <a:srgbClr val="FFFFFF">
                  <a:alpha val="0"/>
                </a:srgbClr>
              </a:clrTo>
            </a:clrChange>
          </a:blip>
          <a:stretch>
            <a:fillRect/>
          </a:stretch>
        </p:blipFill>
        <p:spPr>
          <a:xfrm>
            <a:off x="335904" y="1930553"/>
            <a:ext cx="815734" cy="786988"/>
          </a:xfrm>
          <a:prstGeom prst="rect">
            <a:avLst/>
          </a:prstGeom>
        </p:spPr>
      </p:pic>
      <p:sp>
        <p:nvSpPr>
          <p:cNvPr id="8" name="Title 1"/>
          <p:cNvSpPr>
            <a:spLocks noGrp="1"/>
          </p:cNvSpPr>
          <p:nvPr>
            <p:ph type="title" hasCustomPrompt="1"/>
          </p:nvPr>
        </p:nvSpPr>
        <p:spPr>
          <a:xfrm>
            <a:off x="749558" y="2514971"/>
            <a:ext cx="6674867" cy="1343603"/>
          </a:xfrm>
          <a:prstGeom prst="rect">
            <a:avLst/>
          </a:prstGeom>
        </p:spPr>
        <p:txBody>
          <a:bodyPr>
            <a:normAutofit/>
          </a:bodyPr>
          <a:lstStyle>
            <a:lvl1pPr marL="0" marR="0" indent="0" algn="l" defTabSz="609585" rtl="0" eaLnBrk="1" fontAlgn="auto" latinLnBrk="0" hangingPunct="1">
              <a:lnSpc>
                <a:spcPct val="100000"/>
              </a:lnSpc>
              <a:spcBef>
                <a:spcPct val="0"/>
              </a:spcBef>
              <a:spcAft>
                <a:spcPts val="0"/>
              </a:spcAft>
              <a:buClrTx/>
              <a:buSzTx/>
              <a:buFontTx/>
              <a:buNone/>
              <a:tabLst/>
              <a:defRPr sz="2400" b="1" baseline="0">
                <a:solidFill>
                  <a:srgbClr val="00285E"/>
                </a:solidFill>
              </a:defRPr>
            </a:lvl1pPr>
          </a:lstStyle>
          <a:p>
            <a:pPr lvl="0"/>
            <a:r>
              <a:rPr lang="en-US" dirty="0" smtClean="0"/>
              <a:t>Click to add testimonial / quote.  Use slides with grey scale photos for testimonials / quotes.  Click to add your quote.   Use single quote icon at the top front side of the testimonial.   No end quote is needed.</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3262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2844"/>
            <a:ext cx="5160198" cy="4503220"/>
          </a:xfrm>
          <a:prstGeom prst="rect">
            <a:avLst/>
          </a:prstGeom>
        </p:spPr>
        <p:txBody>
          <a:bodyPr/>
          <a:lstStyle>
            <a:lvl1pPr>
              <a:defRPr sz="2400"/>
            </a:lvl1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8" name="Chart Placeholder 7"/>
          <p:cNvSpPr>
            <a:spLocks noGrp="1"/>
          </p:cNvSpPr>
          <p:nvPr>
            <p:ph type="chart" sz="quarter" idx="13"/>
          </p:nvPr>
        </p:nvSpPr>
        <p:spPr>
          <a:xfrm>
            <a:off x="5413829" y="1832845"/>
            <a:ext cx="6659109" cy="4511311"/>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54980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Tab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0360"/>
            <a:ext cx="5160198" cy="4465241"/>
          </a:xfrm>
          <a:prstGeom prst="rect">
            <a:avLst/>
          </a:prstGeom>
        </p:spPr>
        <p:txBody>
          <a:bodyPr/>
          <a:lstStyle>
            <a:lvl1pPr>
              <a:defRPr sz="2400"/>
            </a:lvl1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9" name="Table Placeholder 8"/>
          <p:cNvSpPr>
            <a:spLocks noGrp="1"/>
          </p:cNvSpPr>
          <p:nvPr>
            <p:ph type="tbl" sz="quarter" idx="13"/>
          </p:nvPr>
        </p:nvSpPr>
        <p:spPr>
          <a:xfrm>
            <a:off x="5413829" y="1830361"/>
            <a:ext cx="6659108" cy="4465388"/>
          </a:xfrm>
          <a:prstGeom prst="rect">
            <a:avLst/>
          </a:prstGeom>
        </p:spPr>
        <p:txBody>
          <a:bodyPr>
            <a:normAutofit/>
          </a:bodyPr>
          <a:lstStyle>
            <a:lvl1pPr>
              <a:defRPr sz="2400"/>
            </a:lvl1pPr>
          </a:lstStyle>
          <a:p>
            <a:r>
              <a:rPr lang="en-US" dirty="0" smtClean="0"/>
              <a:t>Click icon to add table</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712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Subhead">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108245" y="2155180"/>
            <a:ext cx="11964693" cy="3979983"/>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4021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with Subhead">
    <p:spTree>
      <p:nvGrpSpPr>
        <p:cNvPr id="1" name=""/>
        <p:cNvGrpSpPr/>
        <p:nvPr/>
      </p:nvGrpSpPr>
      <p:grpSpPr>
        <a:xfrm>
          <a:off x="0" y="0"/>
          <a:ext cx="0" cy="0"/>
          <a:chOff x="0" y="0"/>
          <a:chExt cx="0" cy="0"/>
        </a:xfrm>
      </p:grpSpPr>
      <p:sp>
        <p:nvSpPr>
          <p:cNvPr id="9" name="Table Placeholder 8"/>
          <p:cNvSpPr>
            <a:spLocks noGrp="1"/>
          </p:cNvSpPr>
          <p:nvPr>
            <p:ph type="tbl" sz="quarter" idx="14"/>
          </p:nvPr>
        </p:nvSpPr>
        <p:spPr>
          <a:xfrm>
            <a:off x="107950" y="2178070"/>
            <a:ext cx="11964988" cy="3994107"/>
          </a:xfrm>
          <a:prstGeom prst="rect">
            <a:avLst/>
          </a:prstGeom>
        </p:spPr>
        <p:txBody>
          <a:bodyPr>
            <a:normAutofit/>
          </a:bodyPr>
          <a:lstStyle>
            <a:lvl1pPr>
              <a:defRPr sz="2400"/>
            </a:lvl1pPr>
          </a:lstStyle>
          <a:p>
            <a:r>
              <a:rPr lang="en-US" dirty="0" smtClean="0"/>
              <a:t>Click icon to add table</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934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8488" y="1828028"/>
            <a:ext cx="5885912" cy="33940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4" name="Content Placeholder 3"/>
          <p:cNvSpPr>
            <a:spLocks noGrp="1"/>
          </p:cNvSpPr>
          <p:nvPr>
            <p:ph sz="half" idx="2" hasCustomPrompt="1"/>
          </p:nvPr>
        </p:nvSpPr>
        <p:spPr>
          <a:xfrm>
            <a:off x="6146580" y="1828027"/>
            <a:ext cx="5875580" cy="33940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273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mp; Pic ">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7130" r="2292"/>
          <a:stretch/>
        </p:blipFill>
        <p:spPr>
          <a:xfrm>
            <a:off x="7296488" y="0"/>
            <a:ext cx="4895512" cy="6430751"/>
          </a:xfrm>
          <a:prstGeom prst="rect">
            <a:avLst/>
          </a:prstGeom>
        </p:spPr>
      </p:pic>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Slides with partial photographs should primarily be used for Table of Contents, Agendas, </a:t>
            </a:r>
            <a:r>
              <a:rPr lang="en-US" dirty="0" err="1" smtClean="0"/>
              <a:t>etc</a:t>
            </a:r>
            <a:r>
              <a:rPr lang="en-US" dirty="0" smtClean="0"/>
              <a:t>…   In the event it used for content slides, use this for the headline.</a:t>
            </a:r>
            <a:endParaRPr lang="en-US" dirty="0"/>
          </a:p>
        </p:txBody>
      </p:sp>
      <p:sp>
        <p:nvSpPr>
          <p:cNvPr id="10" name="Content Placeholder 2"/>
          <p:cNvSpPr>
            <a:spLocks noGrp="1"/>
          </p:cNvSpPr>
          <p:nvPr>
            <p:ph idx="1" hasCustomPrompt="1"/>
          </p:nvPr>
        </p:nvSpPr>
        <p:spPr>
          <a:xfrm>
            <a:off x="108488" y="1847467"/>
            <a:ext cx="6907307"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Click to add main sub-point</a:t>
            </a:r>
          </a:p>
          <a:p>
            <a:pPr lvl="1"/>
            <a:r>
              <a:rPr lang="en-US" dirty="0" smtClean="0"/>
              <a:t>Copy should not overlap photo</a:t>
            </a:r>
          </a:p>
          <a:p>
            <a:pPr lvl="2"/>
            <a:r>
              <a:rPr lang="en-US" dirty="0" smtClean="0"/>
              <a:t>Try to keep bullets to a minimum.  </a:t>
            </a:r>
          </a:p>
          <a:p>
            <a:pPr lvl="2"/>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2153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amp; Pic">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4197" r="15297"/>
          <a:stretch/>
        </p:blipFill>
        <p:spPr>
          <a:xfrm>
            <a:off x="7304116" y="0"/>
            <a:ext cx="4887884" cy="6430751"/>
          </a:xfrm>
          <a:prstGeom prst="rect">
            <a:avLst/>
          </a:prstGeom>
        </p:spPr>
      </p:pic>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Slides with partial photographs should primarily be used for Table of Contents, Agendas, </a:t>
            </a:r>
            <a:r>
              <a:rPr lang="en-US" dirty="0" err="1" smtClean="0"/>
              <a:t>etc</a:t>
            </a:r>
            <a:r>
              <a:rPr lang="en-US" dirty="0" smtClean="0"/>
              <a:t>…   In the event it used for content slides, use this for the headline.</a:t>
            </a:r>
            <a:endParaRPr lang="en-US" dirty="0"/>
          </a:p>
        </p:txBody>
      </p:sp>
      <p:sp>
        <p:nvSpPr>
          <p:cNvPr id="10" name="Content Placeholder 2"/>
          <p:cNvSpPr>
            <a:spLocks noGrp="1"/>
          </p:cNvSpPr>
          <p:nvPr>
            <p:ph idx="1" hasCustomPrompt="1"/>
          </p:nvPr>
        </p:nvSpPr>
        <p:spPr>
          <a:xfrm>
            <a:off x="108488" y="1847467"/>
            <a:ext cx="6907307"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Click to add main sub-point</a:t>
            </a:r>
          </a:p>
          <a:p>
            <a:pPr lvl="1"/>
            <a:r>
              <a:rPr lang="en-US" dirty="0" smtClean="0"/>
              <a:t>Copy should not overlap photo</a:t>
            </a:r>
          </a:p>
          <a:p>
            <a:pPr lvl="2"/>
            <a:r>
              <a:rPr lang="en-US" dirty="0" smtClean="0"/>
              <a:t>Try to keep bullets to a minimum.  </a:t>
            </a:r>
          </a:p>
          <a:p>
            <a:pPr lvl="2"/>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40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2" y="2843243"/>
            <a:ext cx="8969828" cy="923330"/>
          </a:xfrm>
          <a:prstGeom prst="rect">
            <a:avLst/>
          </a:prstGeom>
        </p:spPr>
        <p:txBody>
          <a:bodyPr wrap="square">
            <a:spAutoFit/>
          </a:bodyPr>
          <a:lstStyle/>
          <a:p>
            <a:r>
              <a:rPr lang="en-US" b="1" dirty="0">
                <a:solidFill>
                  <a:srgbClr val="4F4E4F"/>
                </a:solidFill>
              </a:rPr>
              <a:t>CONFIDENTIAL</a:t>
            </a:r>
          </a:p>
          <a:p>
            <a:r>
              <a:rPr lang="en-US" dirty="0">
                <a:solidFill>
                  <a:srgbClr val="4F4E4F"/>
                </a:solidFill>
              </a:rPr>
              <a:t>Document has confidential information &amp; may not be copied, published or distributed, in whole or in part, in any form or medium, without EnvisionRxOptions’ prior written consent. </a:t>
            </a:r>
          </a:p>
        </p:txBody>
      </p:sp>
      <p:cxnSp>
        <p:nvCxnSpPr>
          <p:cNvPr id="13" name="Straight Connector 12"/>
          <p:cNvCxnSpPr/>
          <p:nvPr userDrawn="1"/>
        </p:nvCxnSpPr>
        <p:spPr>
          <a:xfrm>
            <a:off x="1140029" y="2894886"/>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034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0" name="Picture 9"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43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amp;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2844"/>
            <a:ext cx="5160198" cy="4503220"/>
          </a:xfrm>
          <a:prstGeom prst="rect">
            <a:avLst/>
          </a:prstGeom>
        </p:spPr>
        <p:txBody>
          <a:bodyPr/>
          <a:lstStyle>
            <a:lvl1pPr>
              <a:defRPr sz="2400"/>
            </a:lvl1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8" name="Chart Placeholder 7"/>
          <p:cNvSpPr>
            <a:spLocks noGrp="1"/>
          </p:cNvSpPr>
          <p:nvPr>
            <p:ph type="chart" sz="quarter" idx="13"/>
          </p:nvPr>
        </p:nvSpPr>
        <p:spPr>
          <a:xfrm>
            <a:off x="5413829" y="1832845"/>
            <a:ext cx="6659109" cy="4511311"/>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2" name="Picture 11"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312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7209"/>
            <a:ext cx="12192000" cy="6451081"/>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
        <p:nvSpPr>
          <p:cNvPr id="13"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1</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122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1" cy="6424855"/>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6</a:t>
            </a:r>
            <a:endParaRPr lang="en-US" dirty="0"/>
          </a:p>
        </p:txBody>
      </p:sp>
      <p:sp>
        <p:nvSpPr>
          <p:cNvPr id="13"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2591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951"/>
            <a:ext cx="12192000" cy="6419414"/>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3</a:t>
            </a:r>
            <a:endParaRPr lang="en-US" dirty="0"/>
          </a:p>
        </p:txBody>
      </p:sp>
      <p:sp>
        <p:nvSpPr>
          <p:cNvPr id="11"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411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442"/>
            <a:ext cx="12192000" cy="6424856"/>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4</a:t>
            </a:r>
            <a:endParaRPr lang="en-US" dirty="0"/>
          </a:p>
        </p:txBody>
      </p:sp>
      <p:sp>
        <p:nvSpPr>
          <p:cNvPr id="12"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231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424855"/>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5</a:t>
            </a:r>
            <a:endParaRPr lang="en-US" dirty="0"/>
          </a:p>
        </p:txBody>
      </p:sp>
      <p:sp>
        <p:nvSpPr>
          <p:cNvPr id="13"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9845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0" name="Picture 2" descr="R:\President\Logos\Envision Logos_2016\EnvisionRxOptions\EnvisionRxOptions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104312" y="6476420"/>
            <a:ext cx="2830242" cy="31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48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10</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11" name="Picture 10" descr="R:\President\Logos\Envision Logos_2016\EnvisionInsurance\EnvisionInsurance_Color_no_ta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1785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8</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32014691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1" y="3014314"/>
            <a:ext cx="10023339" cy="646331"/>
          </a:xfrm>
          <a:prstGeom prst="rect">
            <a:avLst/>
          </a:prstGeom>
        </p:spPr>
        <p:txBody>
          <a:bodyPr wrap="square">
            <a:spAutoFit/>
          </a:bodyPr>
          <a:lstStyle/>
          <a:p>
            <a:r>
              <a:rPr lang="en-US" b="1" dirty="0">
                <a:solidFill>
                  <a:srgbClr val="4F4E4F"/>
                </a:solidFill>
              </a:rPr>
              <a:t>PRIVILEDGED</a:t>
            </a:r>
          </a:p>
          <a:p>
            <a:r>
              <a:rPr lang="en-US" dirty="0">
                <a:solidFill>
                  <a:srgbClr val="4F4E4F"/>
                </a:solidFill>
              </a:rPr>
              <a:t>Document has highly confidential information. For EnvisionRxOptions Staff &amp; Authorized Representative use only. </a:t>
            </a:r>
          </a:p>
        </p:txBody>
      </p:sp>
      <p:cxnSp>
        <p:nvCxnSpPr>
          <p:cNvPr id="13" name="Straight Connector 12"/>
          <p:cNvCxnSpPr/>
          <p:nvPr userDrawn="1"/>
        </p:nvCxnSpPr>
        <p:spPr>
          <a:xfrm>
            <a:off x="1140029" y="2894889"/>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2040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488" y="1480072"/>
            <a:ext cx="5885912" cy="3394075"/>
          </a:xfrm>
          <a:prstGeom prst="rect">
            <a:avLst/>
          </a:prstGeom>
        </p:spPr>
        <p:txBody>
          <a:bodyPr>
            <a:normAutofit/>
          </a:bodyPr>
          <a:lstStyle>
            <a:lvl1pPr>
              <a:defRPr sz="28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46580" y="1480071"/>
            <a:ext cx="5875580" cy="3394075"/>
          </a:xfrm>
          <a:prstGeom prst="rect">
            <a:avLst/>
          </a:prstGeom>
        </p:spPr>
        <p:txBody>
          <a:bodyPr>
            <a:normAutofit/>
          </a:bodyPr>
          <a:lstStyle>
            <a:lvl1pPr>
              <a:defRPr sz="28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Title 1"/>
          <p:cNvSpPr>
            <a:spLocks noGrp="1"/>
          </p:cNvSpPr>
          <p:nvPr>
            <p:ph type="title" hasCustomPrompt="1"/>
          </p:nvPr>
        </p:nvSpPr>
        <p:spPr>
          <a:xfrm>
            <a:off x="108488" y="9330"/>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of the key idea.  </a:t>
            </a:r>
            <a:endParaRPr lang="en-US" dirty="0"/>
          </a:p>
        </p:txBody>
      </p:sp>
      <p:pic>
        <p:nvPicPr>
          <p:cNvPr id="9" name="Picture 8"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13500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18"/>
          <p:cNvSpPr>
            <a:spLocks noGrp="1"/>
          </p:cNvSpPr>
          <p:nvPr>
            <p:ph type="body" sz="quarter" idx="16" hasCustomPrompt="1"/>
          </p:nvPr>
        </p:nvSpPr>
        <p:spPr>
          <a:xfrm>
            <a:off x="126311" y="6438927"/>
            <a:ext cx="3276850" cy="232219"/>
          </a:xfrm>
          <a:prstGeom prst="rect">
            <a:avLst/>
          </a:prstGeom>
        </p:spPr>
        <p:txBody>
          <a:bodyPr/>
          <a:lstStyle>
            <a:lvl1pPr marL="0" indent="0">
              <a:buNone/>
              <a:defRPr sz="1000" b="0" baseline="0">
                <a:solidFill>
                  <a:srgbClr val="7E7C7E"/>
                </a:solidFill>
              </a:defRPr>
            </a:lvl1pPr>
          </a:lstStyle>
          <a:p>
            <a:pPr lvl="0"/>
            <a:r>
              <a:rPr lang="en-US" dirty="0" smtClean="0"/>
              <a:t>Choose one: [CONFIDENTIAL] [RESTRICTED] [PRIVILEGED]</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16</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35610231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18"/>
          <p:cNvSpPr>
            <a:spLocks noGrp="1"/>
          </p:cNvSpPr>
          <p:nvPr>
            <p:ph type="body" sz="quarter" idx="16" hasCustomPrompt="1"/>
          </p:nvPr>
        </p:nvSpPr>
        <p:spPr>
          <a:xfrm>
            <a:off x="126311" y="6438927"/>
            <a:ext cx="3276850" cy="232219"/>
          </a:xfrm>
          <a:prstGeom prst="rect">
            <a:avLst/>
          </a:prstGeom>
        </p:spPr>
        <p:txBody>
          <a:bodyPr/>
          <a:lstStyle>
            <a:lvl1pPr marL="0" indent="0">
              <a:buNone/>
              <a:defRPr sz="1000" b="0" baseline="0">
                <a:solidFill>
                  <a:srgbClr val="7E7C7E"/>
                </a:solidFill>
              </a:defRPr>
            </a:lvl1pPr>
          </a:lstStyle>
          <a:p>
            <a:pPr lvl="0"/>
            <a:r>
              <a:rPr lang="en-US" dirty="0" smtClean="0"/>
              <a:t>Choose one: [CONFIDENTIAL] [RESTRICTED] [PRIVILEGED]</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13</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3001013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9002" t="20602" b="7439"/>
          <a:stretch/>
        </p:blipFill>
        <p:spPr>
          <a:xfrm>
            <a:off x="0" y="0"/>
            <a:ext cx="12192000" cy="6424856"/>
          </a:xfrm>
          <a:prstGeom prst="rect">
            <a:avLst/>
          </a:prstGeom>
        </p:spPr>
      </p:pic>
      <p:sp>
        <p:nvSpPr>
          <p:cNvPr id="10" name="Rectangle 9"/>
          <p:cNvSpPr/>
          <p:nvPr userDrawn="1"/>
        </p:nvSpPr>
        <p:spPr>
          <a:xfrm>
            <a:off x="849080" y="2717554"/>
            <a:ext cx="9767455" cy="1597386"/>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Title 1"/>
          <p:cNvSpPr>
            <a:spLocks noGrp="1"/>
          </p:cNvSpPr>
          <p:nvPr>
            <p:ph type="title" hasCustomPrompt="1"/>
          </p:nvPr>
        </p:nvSpPr>
        <p:spPr>
          <a:xfrm>
            <a:off x="1272259" y="2798606"/>
            <a:ext cx="9344275" cy="679937"/>
          </a:xfrm>
          <a:prstGeom prst="rect">
            <a:avLst/>
          </a:prstGeom>
        </p:spPr>
        <p:txBody>
          <a:bodyPr>
            <a:normAutofit/>
          </a:bodyPr>
          <a:lstStyle>
            <a:lvl1pPr>
              <a:defRPr sz="3200" b="1" baseline="0">
                <a:solidFill>
                  <a:schemeClr val="tx2"/>
                </a:solidFill>
              </a:defRPr>
            </a:lvl1pPr>
          </a:lstStyle>
          <a:p>
            <a:r>
              <a:rPr lang="en-US" dirty="0" smtClean="0"/>
              <a:t>Click to add Presentation Title / Headline.  Two line max.</a:t>
            </a:r>
            <a:endParaRPr lang="en-US" dirty="0"/>
          </a:p>
        </p:txBody>
      </p:sp>
      <p:sp>
        <p:nvSpPr>
          <p:cNvPr id="13" name="Text Placeholder 12"/>
          <p:cNvSpPr>
            <a:spLocks noGrp="1"/>
          </p:cNvSpPr>
          <p:nvPr>
            <p:ph type="body" sz="quarter" idx="13" hasCustomPrompt="1"/>
          </p:nvPr>
        </p:nvSpPr>
        <p:spPr>
          <a:xfrm>
            <a:off x="1271721" y="3368625"/>
            <a:ext cx="9344814" cy="427512"/>
          </a:xfrm>
          <a:prstGeom prst="rect">
            <a:avLst/>
          </a:prstGeom>
        </p:spPr>
        <p:txBody>
          <a:bodyPr>
            <a:normAutofit/>
          </a:bodyPr>
          <a:lstStyle>
            <a:lvl1pPr marL="0" indent="0">
              <a:buNone/>
              <a:defRPr sz="2100" baseline="0">
                <a:solidFill>
                  <a:schemeClr val="tx2"/>
                </a:solidFill>
              </a:defRPr>
            </a:lvl1pPr>
          </a:lstStyle>
          <a:p>
            <a:pPr lvl="0"/>
            <a:r>
              <a:rPr lang="en-US" dirty="0" smtClean="0"/>
              <a:t>If needed, click to add sub-title that provides more detail, context or explanation.  2 line max.</a:t>
            </a:r>
          </a:p>
        </p:txBody>
      </p:sp>
      <p:sp>
        <p:nvSpPr>
          <p:cNvPr id="16"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12"/>
          <p:cNvSpPr>
            <a:spLocks noGrp="1"/>
          </p:cNvSpPr>
          <p:nvPr>
            <p:ph type="body" sz="quarter" idx="14" hasCustomPrompt="1"/>
          </p:nvPr>
        </p:nvSpPr>
        <p:spPr>
          <a:xfrm>
            <a:off x="1268753" y="3796283"/>
            <a:ext cx="9003403" cy="427512"/>
          </a:xfrm>
          <a:prstGeom prst="rect">
            <a:avLst/>
          </a:prstGeom>
        </p:spPr>
        <p:txBody>
          <a:bodyPr>
            <a:normAutofit/>
          </a:bodyPr>
          <a:lstStyle>
            <a:lvl1pPr marL="0" indent="0">
              <a:buNone/>
              <a:defRPr sz="1800">
                <a:solidFill>
                  <a:schemeClr val="accent3">
                    <a:lumMod val="75000"/>
                  </a:schemeClr>
                </a:solidFill>
              </a:defRPr>
            </a:lvl1pPr>
          </a:lstStyle>
          <a:p>
            <a:pPr lvl="0"/>
            <a:r>
              <a:rPr lang="en-US" dirty="0" smtClean="0"/>
              <a:t>Date (</a:t>
            </a:r>
            <a:r>
              <a:rPr lang="en-US" dirty="0" err="1" smtClean="0"/>
              <a:t>xx.xx.xx</a:t>
            </a:r>
            <a:r>
              <a:rPr lang="en-US" dirty="0" smtClean="0"/>
              <a:t>)</a:t>
            </a:r>
          </a:p>
        </p:txBody>
      </p:sp>
      <p:cxnSp>
        <p:nvCxnSpPr>
          <p:cNvPr id="4" name="Straight Connector 3"/>
          <p:cNvCxnSpPr/>
          <p:nvPr userDrawn="1"/>
        </p:nvCxnSpPr>
        <p:spPr>
          <a:xfrm>
            <a:off x="1140029" y="2898731"/>
            <a:ext cx="0" cy="1235033"/>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3"/>
          <a:stretch>
            <a:fillRect/>
          </a:stretch>
        </p:blipFill>
        <p:spPr>
          <a:xfrm>
            <a:off x="9403743" y="6547085"/>
            <a:ext cx="2645913" cy="195511"/>
          </a:xfrm>
          <a:prstGeom prst="rect">
            <a:avLst/>
          </a:prstGeom>
        </p:spPr>
      </p:pic>
    </p:spTree>
    <p:extLst>
      <p:ext uri="{BB962C8B-B14F-4D97-AF65-F5344CB8AC3E}">
        <p14:creationId xmlns:p14="http://schemas.microsoft.com/office/powerpoint/2010/main" val="2471075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2" y="2843243"/>
            <a:ext cx="8969828" cy="923330"/>
          </a:xfrm>
          <a:prstGeom prst="rect">
            <a:avLst/>
          </a:prstGeom>
        </p:spPr>
        <p:txBody>
          <a:bodyPr wrap="square">
            <a:spAutoFit/>
          </a:bodyPr>
          <a:lstStyle/>
          <a:p>
            <a:r>
              <a:rPr lang="en-US" b="1" dirty="0">
                <a:solidFill>
                  <a:srgbClr val="4F4E4F"/>
                </a:solidFill>
              </a:rPr>
              <a:t>CONFIDENTIAL</a:t>
            </a:r>
          </a:p>
          <a:p>
            <a:r>
              <a:rPr lang="en-US" dirty="0">
                <a:solidFill>
                  <a:srgbClr val="4F4E4F"/>
                </a:solidFill>
              </a:rPr>
              <a:t>Document has confidential information &amp; may not be copied, published or distributed, in whole or in part, in any form or medium, without EnvisionRxOptions’ prior written consent. </a:t>
            </a:r>
          </a:p>
        </p:txBody>
      </p:sp>
      <p:cxnSp>
        <p:nvCxnSpPr>
          <p:cNvPr id="13" name="Straight Connector 12"/>
          <p:cNvCxnSpPr/>
          <p:nvPr userDrawn="1"/>
        </p:nvCxnSpPr>
        <p:spPr>
          <a:xfrm>
            <a:off x="1140029" y="2894886"/>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206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1" y="3014314"/>
            <a:ext cx="10023339" cy="646331"/>
          </a:xfrm>
          <a:prstGeom prst="rect">
            <a:avLst/>
          </a:prstGeom>
        </p:spPr>
        <p:txBody>
          <a:bodyPr wrap="square">
            <a:spAutoFit/>
          </a:bodyPr>
          <a:lstStyle/>
          <a:p>
            <a:r>
              <a:rPr lang="en-US" b="1" dirty="0">
                <a:solidFill>
                  <a:srgbClr val="4F4E4F"/>
                </a:solidFill>
              </a:rPr>
              <a:t>PRIVILEDGED</a:t>
            </a:r>
          </a:p>
          <a:p>
            <a:r>
              <a:rPr lang="en-US" dirty="0">
                <a:solidFill>
                  <a:srgbClr val="4F4E4F"/>
                </a:solidFill>
              </a:rPr>
              <a:t>Document has highly confidential information. For EnvisionRxOptions Staff &amp; Authorized Representative use only. </a:t>
            </a:r>
          </a:p>
        </p:txBody>
      </p:sp>
      <p:cxnSp>
        <p:nvCxnSpPr>
          <p:cNvPr id="13" name="Straight Connector 12"/>
          <p:cNvCxnSpPr/>
          <p:nvPr userDrawn="1"/>
        </p:nvCxnSpPr>
        <p:spPr>
          <a:xfrm>
            <a:off x="1140029" y="2894889"/>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5546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2" y="2985448"/>
            <a:ext cx="8969828" cy="646331"/>
          </a:xfrm>
          <a:prstGeom prst="rect">
            <a:avLst/>
          </a:prstGeom>
        </p:spPr>
        <p:txBody>
          <a:bodyPr wrap="square">
            <a:spAutoFit/>
          </a:bodyPr>
          <a:lstStyle/>
          <a:p>
            <a:r>
              <a:rPr lang="en-US" b="1" dirty="0">
                <a:solidFill>
                  <a:srgbClr val="4F4E4F"/>
                </a:solidFill>
              </a:rPr>
              <a:t>RESTRICTED</a:t>
            </a:r>
          </a:p>
          <a:p>
            <a:r>
              <a:rPr lang="en-US" dirty="0">
                <a:solidFill>
                  <a:srgbClr val="4F4E4F"/>
                </a:solidFill>
              </a:rPr>
              <a:t>Document has highly confidential information and/or trade secrets. For EnvisionRxOptions Staff use only.</a:t>
            </a:r>
          </a:p>
        </p:txBody>
      </p:sp>
      <p:cxnSp>
        <p:nvCxnSpPr>
          <p:cNvPr id="13" name="Straight Connector 12"/>
          <p:cNvCxnSpPr/>
          <p:nvPr userDrawn="1"/>
        </p:nvCxnSpPr>
        <p:spPr>
          <a:xfrm>
            <a:off x="1140029" y="2894883"/>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9380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037" y="100570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6" name="Subtitle 2"/>
          <p:cNvSpPr txBox="1">
            <a:spLocks/>
          </p:cNvSpPr>
          <p:nvPr userDrawn="1"/>
        </p:nvSpPr>
        <p:spPr>
          <a:xfrm>
            <a:off x="176518" y="910567"/>
            <a:ext cx="772264" cy="57566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1</a:t>
            </a:r>
            <a:endParaRPr lang="en-US" sz="3600" dirty="0">
              <a:solidFill>
                <a:srgbClr val="EF3E42"/>
              </a:solidFill>
            </a:endParaRPr>
          </a:p>
        </p:txBody>
      </p:sp>
      <p:sp>
        <p:nvSpPr>
          <p:cNvPr id="36" name="Subtitle 2"/>
          <p:cNvSpPr txBox="1">
            <a:spLocks/>
          </p:cNvSpPr>
          <p:nvPr userDrawn="1"/>
        </p:nvSpPr>
        <p:spPr>
          <a:xfrm>
            <a:off x="164444" y="1563445"/>
            <a:ext cx="772264" cy="644510"/>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2</a:t>
            </a:r>
            <a:endParaRPr lang="en-US" sz="3600" dirty="0">
              <a:solidFill>
                <a:srgbClr val="EF3E42"/>
              </a:solidFill>
            </a:endParaRPr>
          </a:p>
        </p:txBody>
      </p:sp>
      <p:sp>
        <p:nvSpPr>
          <p:cNvPr id="39" name="Subtitle 2"/>
          <p:cNvSpPr txBox="1">
            <a:spLocks/>
          </p:cNvSpPr>
          <p:nvPr userDrawn="1"/>
        </p:nvSpPr>
        <p:spPr>
          <a:xfrm>
            <a:off x="164444" y="2227776"/>
            <a:ext cx="772264" cy="645299"/>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3</a:t>
            </a:r>
            <a:endParaRPr lang="en-US" sz="3600" dirty="0">
              <a:solidFill>
                <a:srgbClr val="EF3E42"/>
              </a:solidFill>
            </a:endParaRPr>
          </a:p>
        </p:txBody>
      </p:sp>
      <p:sp>
        <p:nvSpPr>
          <p:cNvPr id="42" name="Subtitle 2"/>
          <p:cNvSpPr txBox="1">
            <a:spLocks/>
          </p:cNvSpPr>
          <p:nvPr userDrawn="1"/>
        </p:nvSpPr>
        <p:spPr>
          <a:xfrm>
            <a:off x="155476" y="2873075"/>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4</a:t>
            </a:r>
            <a:endParaRPr lang="en-US" sz="3600" dirty="0">
              <a:solidFill>
                <a:srgbClr val="EF3E42"/>
              </a:solidFill>
            </a:endParaRPr>
          </a:p>
        </p:txBody>
      </p:sp>
      <p:sp>
        <p:nvSpPr>
          <p:cNvPr id="19" name="Content Placeholder 2"/>
          <p:cNvSpPr>
            <a:spLocks noGrp="1"/>
          </p:cNvSpPr>
          <p:nvPr>
            <p:ph idx="11" hasCustomPrompt="1"/>
          </p:nvPr>
        </p:nvSpPr>
        <p:spPr>
          <a:xfrm>
            <a:off x="710963" y="232322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0" name="Content Placeholder 2"/>
          <p:cNvSpPr>
            <a:spLocks noGrp="1"/>
          </p:cNvSpPr>
          <p:nvPr>
            <p:ph idx="12" hasCustomPrompt="1"/>
          </p:nvPr>
        </p:nvSpPr>
        <p:spPr>
          <a:xfrm>
            <a:off x="710963" y="298229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1" name="Subtitle 2"/>
          <p:cNvSpPr txBox="1">
            <a:spLocks/>
          </p:cNvSpPr>
          <p:nvPr userDrawn="1"/>
        </p:nvSpPr>
        <p:spPr>
          <a:xfrm>
            <a:off x="155476" y="3487630"/>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5</a:t>
            </a:r>
            <a:endParaRPr lang="en-US" sz="3600" dirty="0">
              <a:solidFill>
                <a:srgbClr val="EF3E42"/>
              </a:solidFill>
            </a:endParaRPr>
          </a:p>
        </p:txBody>
      </p:sp>
      <p:sp>
        <p:nvSpPr>
          <p:cNvPr id="22" name="Content Placeholder 2"/>
          <p:cNvSpPr>
            <a:spLocks noGrp="1"/>
          </p:cNvSpPr>
          <p:nvPr>
            <p:ph idx="13" hasCustomPrompt="1"/>
          </p:nvPr>
        </p:nvSpPr>
        <p:spPr>
          <a:xfrm>
            <a:off x="710963" y="3596845"/>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 t="14111" r="56669"/>
          <a:stretch/>
        </p:blipFill>
        <p:spPr>
          <a:xfrm>
            <a:off x="7303008" y="1"/>
            <a:ext cx="4888992" cy="6424856"/>
          </a:xfrm>
          <a:prstGeom prst="rect">
            <a:avLst/>
          </a:prstGeom>
        </p:spPr>
      </p:pic>
      <p:sp>
        <p:nvSpPr>
          <p:cNvPr id="24" name="Content Placeholder 2"/>
          <p:cNvSpPr>
            <a:spLocks noGrp="1"/>
          </p:cNvSpPr>
          <p:nvPr>
            <p:ph idx="14" hasCustomPrompt="1"/>
          </p:nvPr>
        </p:nvSpPr>
        <p:spPr>
          <a:xfrm>
            <a:off x="723037" y="1654489"/>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5" name="Title 1"/>
          <p:cNvSpPr txBox="1">
            <a:spLocks/>
          </p:cNvSpPr>
          <p:nvPr userDrawn="1"/>
        </p:nvSpPr>
        <p:spPr>
          <a:xfrm>
            <a:off x="197429" y="-19570"/>
            <a:ext cx="11964692"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800" kern="1200" baseline="0">
                <a:solidFill>
                  <a:srgbClr val="7E7C7E"/>
                </a:solidFill>
                <a:latin typeface="Arial Narrow" panose="020B0606020202030204" pitchFamily="34" charset="0"/>
                <a:ea typeface="+mj-ea"/>
                <a:cs typeface="+mj-cs"/>
              </a:defRPr>
            </a:lvl1pPr>
          </a:lstStyle>
          <a:p>
            <a:r>
              <a:rPr lang="en-US" dirty="0" smtClean="0"/>
              <a:t>Table of Contents</a:t>
            </a:r>
            <a:endParaRPr lang="en-US" dirty="0"/>
          </a:p>
        </p:txBody>
      </p:sp>
      <p:sp>
        <p:nvSpPr>
          <p:cNvPr id="38" name="Subtitle 2"/>
          <p:cNvSpPr txBox="1">
            <a:spLocks/>
          </p:cNvSpPr>
          <p:nvPr userDrawn="1"/>
        </p:nvSpPr>
        <p:spPr>
          <a:xfrm>
            <a:off x="155124" y="4104223"/>
            <a:ext cx="772264" cy="645299"/>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6</a:t>
            </a:r>
            <a:endParaRPr lang="en-US" sz="3600" dirty="0">
              <a:solidFill>
                <a:srgbClr val="EF3E42"/>
              </a:solidFill>
            </a:endParaRPr>
          </a:p>
        </p:txBody>
      </p:sp>
      <p:sp>
        <p:nvSpPr>
          <p:cNvPr id="40" name="Subtitle 2"/>
          <p:cNvSpPr txBox="1">
            <a:spLocks/>
          </p:cNvSpPr>
          <p:nvPr userDrawn="1"/>
        </p:nvSpPr>
        <p:spPr>
          <a:xfrm>
            <a:off x="146156" y="4749522"/>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7</a:t>
            </a:r>
            <a:endParaRPr lang="en-US" sz="3600" dirty="0">
              <a:solidFill>
                <a:srgbClr val="EF3E42"/>
              </a:solidFill>
            </a:endParaRPr>
          </a:p>
        </p:txBody>
      </p:sp>
      <p:sp>
        <p:nvSpPr>
          <p:cNvPr id="41" name="Content Placeholder 2"/>
          <p:cNvSpPr>
            <a:spLocks noGrp="1"/>
          </p:cNvSpPr>
          <p:nvPr>
            <p:ph idx="15" hasCustomPrompt="1"/>
          </p:nvPr>
        </p:nvSpPr>
        <p:spPr>
          <a:xfrm>
            <a:off x="701643" y="4199667"/>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43" name="Content Placeholder 2"/>
          <p:cNvSpPr>
            <a:spLocks noGrp="1"/>
          </p:cNvSpPr>
          <p:nvPr>
            <p:ph idx="16" hasCustomPrompt="1"/>
          </p:nvPr>
        </p:nvSpPr>
        <p:spPr>
          <a:xfrm>
            <a:off x="701643" y="4858737"/>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44" name="Subtitle 2"/>
          <p:cNvSpPr txBox="1">
            <a:spLocks/>
          </p:cNvSpPr>
          <p:nvPr userDrawn="1"/>
        </p:nvSpPr>
        <p:spPr>
          <a:xfrm>
            <a:off x="146156" y="5364077"/>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8</a:t>
            </a:r>
            <a:endParaRPr lang="en-US" sz="3600" dirty="0">
              <a:solidFill>
                <a:srgbClr val="EF3E42"/>
              </a:solidFill>
            </a:endParaRPr>
          </a:p>
        </p:txBody>
      </p:sp>
      <p:sp>
        <p:nvSpPr>
          <p:cNvPr id="45" name="Content Placeholder 2"/>
          <p:cNvSpPr>
            <a:spLocks noGrp="1"/>
          </p:cNvSpPr>
          <p:nvPr>
            <p:ph idx="17" hasCustomPrompt="1"/>
          </p:nvPr>
        </p:nvSpPr>
        <p:spPr>
          <a:xfrm>
            <a:off x="701643" y="5473292"/>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pic>
        <p:nvPicPr>
          <p:cNvPr id="26" name="Picture 2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6913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3083" y="1285500"/>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Subtitle 2"/>
          <p:cNvSpPr txBox="1">
            <a:spLocks/>
          </p:cNvSpPr>
          <p:nvPr userDrawn="1"/>
        </p:nvSpPr>
        <p:spPr>
          <a:xfrm>
            <a:off x="106494" y="128451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3" name="Subtitle 2"/>
          <p:cNvSpPr txBox="1">
            <a:spLocks/>
          </p:cNvSpPr>
          <p:nvPr userDrawn="1"/>
        </p:nvSpPr>
        <p:spPr>
          <a:xfrm>
            <a:off x="106494" y="1827818"/>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4" name="Content Placeholder 2"/>
          <p:cNvSpPr>
            <a:spLocks noGrp="1"/>
          </p:cNvSpPr>
          <p:nvPr>
            <p:ph idx="11" hasCustomPrompt="1"/>
          </p:nvPr>
        </p:nvSpPr>
        <p:spPr>
          <a:xfrm>
            <a:off x="1792716" y="2366661"/>
            <a:ext cx="5537906"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5" name="Subtitle 2"/>
          <p:cNvSpPr txBox="1">
            <a:spLocks/>
          </p:cNvSpPr>
          <p:nvPr userDrawn="1"/>
        </p:nvSpPr>
        <p:spPr>
          <a:xfrm>
            <a:off x="106494" y="236567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6" name="Content Placeholder 2"/>
          <p:cNvSpPr>
            <a:spLocks noGrp="1"/>
          </p:cNvSpPr>
          <p:nvPr>
            <p:ph idx="12" hasCustomPrompt="1"/>
          </p:nvPr>
        </p:nvSpPr>
        <p:spPr>
          <a:xfrm>
            <a:off x="1793083" y="2922345"/>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7" name="Subtitle 2"/>
          <p:cNvSpPr txBox="1">
            <a:spLocks/>
          </p:cNvSpPr>
          <p:nvPr userDrawn="1"/>
        </p:nvSpPr>
        <p:spPr>
          <a:xfrm>
            <a:off x="106494" y="2921361"/>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8" name="Content Placeholder 2"/>
          <p:cNvSpPr>
            <a:spLocks noGrp="1"/>
          </p:cNvSpPr>
          <p:nvPr>
            <p:ph idx="13" hasCustomPrompt="1"/>
          </p:nvPr>
        </p:nvSpPr>
        <p:spPr>
          <a:xfrm>
            <a:off x="1793083" y="3460204"/>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9" name="Subtitle 2"/>
          <p:cNvSpPr txBox="1">
            <a:spLocks/>
          </p:cNvSpPr>
          <p:nvPr userDrawn="1"/>
        </p:nvSpPr>
        <p:spPr>
          <a:xfrm>
            <a:off x="106494" y="3459220"/>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0" name="Content Placeholder 2"/>
          <p:cNvSpPr>
            <a:spLocks noGrp="1"/>
          </p:cNvSpPr>
          <p:nvPr>
            <p:ph idx="14" hasCustomPrompt="1"/>
          </p:nvPr>
        </p:nvSpPr>
        <p:spPr>
          <a:xfrm>
            <a:off x="1793083" y="3989681"/>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1" name="Subtitle 2"/>
          <p:cNvSpPr txBox="1">
            <a:spLocks/>
          </p:cNvSpPr>
          <p:nvPr userDrawn="1"/>
        </p:nvSpPr>
        <p:spPr>
          <a:xfrm>
            <a:off x="106494" y="3988697"/>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2" name="Content Placeholder 2"/>
          <p:cNvSpPr>
            <a:spLocks noGrp="1"/>
          </p:cNvSpPr>
          <p:nvPr>
            <p:ph idx="15" hasCustomPrompt="1"/>
          </p:nvPr>
        </p:nvSpPr>
        <p:spPr>
          <a:xfrm>
            <a:off x="1793083" y="4527540"/>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3" name="Subtitle 2"/>
          <p:cNvSpPr txBox="1">
            <a:spLocks/>
          </p:cNvSpPr>
          <p:nvPr userDrawn="1"/>
        </p:nvSpPr>
        <p:spPr>
          <a:xfrm>
            <a:off x="106494" y="452655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4" name="Content Placeholder 2"/>
          <p:cNvSpPr>
            <a:spLocks noGrp="1"/>
          </p:cNvSpPr>
          <p:nvPr>
            <p:ph idx="16" hasCustomPrompt="1"/>
          </p:nvPr>
        </p:nvSpPr>
        <p:spPr>
          <a:xfrm>
            <a:off x="1793083" y="5068892"/>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5" name="Subtitle 2"/>
          <p:cNvSpPr txBox="1">
            <a:spLocks/>
          </p:cNvSpPr>
          <p:nvPr userDrawn="1"/>
        </p:nvSpPr>
        <p:spPr>
          <a:xfrm>
            <a:off x="106494" y="5067908"/>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37003" r="12543"/>
          <a:stretch/>
        </p:blipFill>
        <p:spPr>
          <a:xfrm>
            <a:off x="7302584" y="-8546"/>
            <a:ext cx="4889415" cy="6432912"/>
          </a:xfrm>
          <a:prstGeom prst="rect">
            <a:avLst/>
          </a:prstGeom>
        </p:spPr>
      </p:pic>
      <p:sp>
        <p:nvSpPr>
          <p:cNvPr id="12" name="Content Placeholder 2"/>
          <p:cNvSpPr>
            <a:spLocks noGrp="1"/>
          </p:cNvSpPr>
          <p:nvPr>
            <p:ph idx="10" hasCustomPrompt="1"/>
          </p:nvPr>
        </p:nvSpPr>
        <p:spPr>
          <a:xfrm>
            <a:off x="1793083" y="1828802"/>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7" name="Title 1"/>
          <p:cNvSpPr txBox="1">
            <a:spLocks/>
          </p:cNvSpPr>
          <p:nvPr userDrawn="1"/>
        </p:nvSpPr>
        <p:spPr>
          <a:xfrm>
            <a:off x="197429" y="-19570"/>
            <a:ext cx="11964692"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800" kern="1200" baseline="0">
                <a:solidFill>
                  <a:srgbClr val="7E7C7E"/>
                </a:solidFill>
                <a:latin typeface="Arial Narrow" panose="020B0606020202030204" pitchFamily="34" charset="0"/>
                <a:ea typeface="+mj-ea"/>
                <a:cs typeface="+mj-cs"/>
              </a:defRPr>
            </a:lvl1pPr>
          </a:lstStyle>
          <a:p>
            <a:r>
              <a:rPr lang="en-US" dirty="0" smtClean="0"/>
              <a:t>Agenda</a:t>
            </a:r>
            <a:endParaRPr lang="en-US" dirty="0"/>
          </a:p>
        </p:txBody>
      </p:sp>
      <p:pic>
        <p:nvPicPr>
          <p:cNvPr id="26" name="Picture 2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472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3014" b="7976"/>
          <a:stretch/>
        </p:blipFill>
        <p:spPr>
          <a:xfrm>
            <a:off x="0" y="4951"/>
            <a:ext cx="12192000" cy="6419414"/>
          </a:xfrm>
          <a:prstGeom prst="rect">
            <a:avLst/>
          </a:prstGeom>
        </p:spPr>
      </p:pic>
      <p:sp>
        <p:nvSpPr>
          <p:cNvPr id="8" name="Rectangle 7"/>
          <p:cNvSpPr/>
          <p:nvPr userDrawn="1"/>
        </p:nvSpPr>
        <p:spPr>
          <a:xfrm>
            <a:off x="849076" y="2220686"/>
            <a:ext cx="7301502" cy="2136710"/>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Subtitle 2"/>
          <p:cNvSpPr txBox="1">
            <a:spLocks/>
          </p:cNvSpPr>
          <p:nvPr userDrawn="1"/>
        </p:nvSpPr>
        <p:spPr>
          <a:xfrm>
            <a:off x="1596295" y="2811473"/>
            <a:ext cx="6421637"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dirty="0" smtClean="0">
                <a:solidFill>
                  <a:srgbClr val="00285E"/>
                </a:solidFill>
              </a:rPr>
              <a:t>Pram Consulting Services, Inc.</a:t>
            </a:r>
          </a:p>
          <a:p>
            <a:r>
              <a:rPr lang="en-US" b="1" dirty="0" smtClean="0">
                <a:solidFill>
                  <a:srgbClr val="00285E"/>
                </a:solidFill>
              </a:rPr>
              <a:t>Insured Commercial Rx coverage</a:t>
            </a:r>
            <a:endParaRPr lang="en-US" b="1" dirty="0">
              <a:solidFill>
                <a:srgbClr val="00285E"/>
              </a:solidFill>
            </a:endParaRPr>
          </a:p>
        </p:txBody>
      </p:sp>
      <p:sp>
        <p:nvSpPr>
          <p:cNvPr id="13"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3</a:t>
            </a:r>
            <a:endParaRPr lang="en-US" sz="7500" dirty="0">
              <a:solidFill>
                <a:srgbClr val="EF3E42"/>
              </a:solidFill>
            </a:endParaRPr>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770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claimer Slide">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Rectangle 3"/>
          <p:cNvSpPr/>
          <p:nvPr userDrawn="1"/>
        </p:nvSpPr>
        <p:spPr>
          <a:xfrm>
            <a:off x="1266702" y="2985448"/>
            <a:ext cx="8969828" cy="646331"/>
          </a:xfrm>
          <a:prstGeom prst="rect">
            <a:avLst/>
          </a:prstGeom>
        </p:spPr>
        <p:txBody>
          <a:bodyPr wrap="square">
            <a:spAutoFit/>
          </a:bodyPr>
          <a:lstStyle/>
          <a:p>
            <a:r>
              <a:rPr lang="en-US" b="1" dirty="0">
                <a:solidFill>
                  <a:srgbClr val="4F4E4F"/>
                </a:solidFill>
              </a:rPr>
              <a:t>RESTRICTED</a:t>
            </a:r>
          </a:p>
          <a:p>
            <a:r>
              <a:rPr lang="en-US" dirty="0">
                <a:solidFill>
                  <a:srgbClr val="4F4E4F"/>
                </a:solidFill>
              </a:rPr>
              <a:t>Document has highly confidential information and/or trade secrets. For EnvisionRxOptions Staff use only.</a:t>
            </a:r>
          </a:p>
        </p:txBody>
      </p:sp>
      <p:cxnSp>
        <p:nvCxnSpPr>
          <p:cNvPr id="13" name="Straight Connector 12"/>
          <p:cNvCxnSpPr/>
          <p:nvPr userDrawn="1"/>
        </p:nvCxnSpPr>
        <p:spPr>
          <a:xfrm>
            <a:off x="1140029" y="2894883"/>
            <a:ext cx="0" cy="83480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0390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6899" b="4025"/>
          <a:stretch/>
        </p:blipFill>
        <p:spPr>
          <a:xfrm>
            <a:off x="0" y="-5442"/>
            <a:ext cx="12192000" cy="6424856"/>
          </a:xfrm>
          <a:prstGeom prst="rect">
            <a:avLst/>
          </a:prstGeom>
        </p:spPr>
      </p:pic>
      <p:sp>
        <p:nvSpPr>
          <p:cNvPr id="8" name="Rectangle 7"/>
          <p:cNvSpPr/>
          <p:nvPr userDrawn="1"/>
        </p:nvSpPr>
        <p:spPr>
          <a:xfrm>
            <a:off x="849076" y="2474259"/>
            <a:ext cx="7301502" cy="1595718"/>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7"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2</a:t>
            </a:r>
            <a:endParaRPr lang="en-US" sz="7500" dirty="0">
              <a:solidFill>
                <a:srgbClr val="EF3E42"/>
              </a:solidFill>
            </a:endParaRPr>
          </a:p>
        </p:txBody>
      </p:sp>
      <p:sp>
        <p:nvSpPr>
          <p:cNvPr id="19" name="Title 1"/>
          <p:cNvSpPr>
            <a:spLocks noGrp="1"/>
          </p:cNvSpPr>
          <p:nvPr>
            <p:ph type="title"/>
          </p:nvPr>
        </p:nvSpPr>
        <p:spPr>
          <a:xfrm>
            <a:off x="1701565" y="2798606"/>
            <a:ext cx="6223235" cy="679937"/>
          </a:xfrm>
          <a:prstGeom prst="rect">
            <a:avLst/>
          </a:prstGeom>
        </p:spPr>
        <p:txBody>
          <a:bodyPr/>
          <a:lstStyle/>
          <a:p>
            <a:r>
              <a:rPr lang="en-US" dirty="0"/>
              <a:t>Our New &amp; Improved Envision Brand </a:t>
            </a:r>
          </a:p>
        </p:txBody>
      </p:sp>
      <p:sp>
        <p:nvSpPr>
          <p:cNvPr id="20" name="Text Placeholder 2"/>
          <p:cNvSpPr>
            <a:spLocks noGrp="1"/>
          </p:cNvSpPr>
          <p:nvPr>
            <p:ph type="body" sz="quarter" idx="13"/>
          </p:nvPr>
        </p:nvSpPr>
        <p:spPr>
          <a:xfrm>
            <a:off x="1701565" y="3368625"/>
            <a:ext cx="6223235" cy="427512"/>
          </a:xfrm>
          <a:prstGeom prst="rect">
            <a:avLst/>
          </a:prstGeom>
        </p:spPr>
        <p:txBody>
          <a:bodyPr/>
          <a:lstStyle/>
          <a:p>
            <a:r>
              <a:rPr lang="en-US" sz="2000" dirty="0"/>
              <a:t>A New Look &amp; Feel for Our Company &amp; Our Culture </a:t>
            </a:r>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32173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2694" b="8323"/>
          <a:stretch/>
        </p:blipFill>
        <p:spPr>
          <a:xfrm>
            <a:off x="-1" y="0"/>
            <a:ext cx="12191999" cy="6424855"/>
          </a:xfrm>
          <a:prstGeom prst="rect">
            <a:avLst/>
          </a:prstGeom>
        </p:spPr>
      </p:pic>
      <p:sp>
        <p:nvSpPr>
          <p:cNvPr id="9" name="Rectangle 8"/>
          <p:cNvSpPr/>
          <p:nvPr userDrawn="1"/>
        </p:nvSpPr>
        <p:spPr>
          <a:xfrm>
            <a:off x="849076" y="2220686"/>
            <a:ext cx="7301502" cy="2136710"/>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6" name="Subtitle 2"/>
          <p:cNvSpPr txBox="1">
            <a:spLocks/>
          </p:cNvSpPr>
          <p:nvPr userDrawn="1"/>
        </p:nvSpPr>
        <p:spPr>
          <a:xfrm>
            <a:off x="1596296" y="2811473"/>
            <a:ext cx="4132700"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dirty="0" smtClean="0">
                <a:solidFill>
                  <a:srgbClr val="00285E"/>
                </a:solidFill>
              </a:rPr>
              <a:t>Q &amp; A</a:t>
            </a:r>
            <a:endParaRPr lang="en-US" b="1" dirty="0">
              <a:solidFill>
                <a:srgbClr val="00285E"/>
              </a:solidFill>
            </a:endParaRPr>
          </a:p>
        </p:txBody>
      </p:sp>
      <p:sp>
        <p:nvSpPr>
          <p:cNvPr id="17"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5</a:t>
            </a:r>
            <a:endParaRPr lang="en-US" sz="7500" dirty="0">
              <a:solidFill>
                <a:srgbClr val="EF3E42"/>
              </a:solidFill>
            </a:endParaRPr>
          </a:p>
        </p:txBody>
      </p:sp>
      <p:pic>
        <p:nvPicPr>
          <p:cNvPr id="11" name="Picture 10"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9644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9691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mp; 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9296" y="399650"/>
            <a:ext cx="5632704" cy="6004560"/>
          </a:xfrm>
          <a:prstGeom prst="rect">
            <a:avLst/>
          </a:prstGeom>
        </p:spPr>
      </p:pic>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sp>
        <p:nvSpPr>
          <p:cNvPr id="10" name="Content Placeholder 2"/>
          <p:cNvSpPr>
            <a:spLocks noGrp="1"/>
          </p:cNvSpPr>
          <p:nvPr>
            <p:ph idx="1" hasCustomPrompt="1"/>
          </p:nvPr>
        </p:nvSpPr>
        <p:spPr>
          <a:xfrm>
            <a:off x="108488" y="1847467"/>
            <a:ext cx="8233079" cy="4472413"/>
          </a:xfrm>
          <a:prstGeom prst="rect">
            <a:avLst/>
          </a:prstGeom>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400" baseline="0"/>
            </a:lvl1pPr>
            <a:lvl2pPr>
              <a:defRPr baseline="0"/>
            </a:lvl2pPr>
            <a:lvl3pPr>
              <a:defRPr baseline="0"/>
            </a:lvl3pPr>
            <a:lvl4pPr>
              <a:defRPr baseline="0"/>
            </a:lvl4pPr>
            <a:lvl5pPr marL="1219170" indent="0">
              <a:buNone/>
              <a:defRPr/>
            </a:lvl5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Use slides with grey scale photos when graphs, charts or visuals that support the main point cannot be created and/or are not available.   </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If the slide only has one main point, use the above copy in blue, bold and move down, centering it vertically on the slide</a:t>
            </a:r>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If needed - add bullets that provide proof / support for the main point</a:t>
            </a:r>
          </a:p>
          <a:p>
            <a:pPr lvl="1"/>
            <a:r>
              <a:rPr lang="en-US" dirty="0" smtClean="0"/>
              <a:t>Avoid copy overlaying the “grey scale” photography</a:t>
            </a:r>
          </a:p>
          <a:p>
            <a:pPr lvl="2"/>
            <a:r>
              <a:rPr lang="en-US" dirty="0" smtClean="0"/>
              <a:t>Use grey scale photography slides when no other graphs, charts,  tables, </a:t>
            </a:r>
            <a:r>
              <a:rPr lang="en-US" dirty="0" err="1" smtClean="0"/>
              <a:t>etc</a:t>
            </a:r>
            <a:r>
              <a:rPr lang="en-US" dirty="0" smtClean="0"/>
              <a:t> are available to support your point</a:t>
            </a:r>
          </a:p>
          <a:p>
            <a:pPr lvl="3"/>
            <a:r>
              <a:rPr lang="en-US" dirty="0" smtClean="0"/>
              <a:t>Try to keep bullets to a minimum.  </a:t>
            </a:r>
          </a:p>
          <a:p>
            <a:pPr lvl="3"/>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932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amp; 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9296" y="399650"/>
            <a:ext cx="5632704" cy="6004560"/>
          </a:xfrm>
          <a:prstGeom prst="rect">
            <a:avLst/>
          </a:prstGeom>
        </p:spPr>
      </p:pic>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3" name="Picture 2"/>
          <p:cNvPicPr>
            <a:picLocks noChangeAspect="1"/>
          </p:cNvPicPr>
          <p:nvPr userDrawn="1"/>
        </p:nvPicPr>
        <p:blipFill>
          <a:blip r:embed="rId3">
            <a:clrChange>
              <a:clrFrom>
                <a:srgbClr val="FFFFFF"/>
              </a:clrFrom>
              <a:clrTo>
                <a:srgbClr val="FFFFFF">
                  <a:alpha val="0"/>
                </a:srgbClr>
              </a:clrTo>
            </a:clrChange>
          </a:blip>
          <a:stretch>
            <a:fillRect/>
          </a:stretch>
        </p:blipFill>
        <p:spPr>
          <a:xfrm>
            <a:off x="335904" y="1930553"/>
            <a:ext cx="815734" cy="786988"/>
          </a:xfrm>
          <a:prstGeom prst="rect">
            <a:avLst/>
          </a:prstGeom>
        </p:spPr>
      </p:pic>
      <p:sp>
        <p:nvSpPr>
          <p:cNvPr id="8" name="Title 1"/>
          <p:cNvSpPr>
            <a:spLocks noGrp="1"/>
          </p:cNvSpPr>
          <p:nvPr>
            <p:ph type="title" hasCustomPrompt="1"/>
          </p:nvPr>
        </p:nvSpPr>
        <p:spPr>
          <a:xfrm>
            <a:off x="749558" y="2514971"/>
            <a:ext cx="6674867" cy="1343603"/>
          </a:xfrm>
          <a:prstGeom prst="rect">
            <a:avLst/>
          </a:prstGeom>
        </p:spPr>
        <p:txBody>
          <a:bodyPr>
            <a:normAutofit/>
          </a:bodyPr>
          <a:lstStyle>
            <a:lvl1pPr marL="0" marR="0" indent="0" algn="l" defTabSz="609585" rtl="0" eaLnBrk="1" fontAlgn="auto" latinLnBrk="0" hangingPunct="1">
              <a:lnSpc>
                <a:spcPct val="100000"/>
              </a:lnSpc>
              <a:spcBef>
                <a:spcPct val="0"/>
              </a:spcBef>
              <a:spcAft>
                <a:spcPts val="0"/>
              </a:spcAft>
              <a:buClrTx/>
              <a:buSzTx/>
              <a:buFontTx/>
              <a:buNone/>
              <a:tabLst/>
              <a:defRPr sz="2400" b="1" baseline="0">
                <a:solidFill>
                  <a:srgbClr val="00285E"/>
                </a:solidFill>
              </a:defRPr>
            </a:lvl1pPr>
          </a:lstStyle>
          <a:p>
            <a:pPr lvl="0"/>
            <a:r>
              <a:rPr lang="en-US" dirty="0" smtClean="0"/>
              <a:t>Click to add testimonial / quote.  Use slides with grey scale photos for testimonials / quotes.  Click to add your quote.   Use single quote icon at the top front side of the testimonial.   No end quote is needed.</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2737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mp;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2844"/>
            <a:ext cx="5160198" cy="4503220"/>
          </a:xfrm>
          <a:prstGeom prst="rect">
            <a:avLst/>
          </a:prstGeom>
        </p:spPr>
        <p:txBody>
          <a:bodyPr/>
          <a:lstStyle>
            <a:lvl1pPr>
              <a:defRPr sz="2400"/>
            </a:lvl1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8" name="Chart Placeholder 7"/>
          <p:cNvSpPr>
            <a:spLocks noGrp="1"/>
          </p:cNvSpPr>
          <p:nvPr>
            <p:ph type="chart" sz="quarter" idx="13"/>
          </p:nvPr>
        </p:nvSpPr>
        <p:spPr>
          <a:xfrm>
            <a:off x="5413829" y="1832845"/>
            <a:ext cx="6659109" cy="4511311"/>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2500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mp; Tab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0360"/>
            <a:ext cx="5160198" cy="4465241"/>
          </a:xfrm>
          <a:prstGeom prst="rect">
            <a:avLst/>
          </a:prstGeom>
        </p:spPr>
        <p:txBody>
          <a:bodyPr/>
          <a:lstStyle>
            <a:lvl1pPr>
              <a:defRPr sz="2400"/>
            </a:lvl1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9" name="Table Placeholder 8"/>
          <p:cNvSpPr>
            <a:spLocks noGrp="1"/>
          </p:cNvSpPr>
          <p:nvPr>
            <p:ph type="tbl" sz="quarter" idx="13"/>
          </p:nvPr>
        </p:nvSpPr>
        <p:spPr>
          <a:xfrm>
            <a:off x="5413829" y="1830361"/>
            <a:ext cx="6659108" cy="4465388"/>
          </a:xfrm>
          <a:prstGeom prst="rect">
            <a:avLst/>
          </a:prstGeom>
        </p:spPr>
        <p:txBody>
          <a:bodyPr>
            <a:normAutofit/>
          </a:bodyPr>
          <a:lstStyle>
            <a:lvl1pPr>
              <a:defRPr sz="2400"/>
            </a:lvl1pPr>
          </a:lstStyle>
          <a:p>
            <a:r>
              <a:rPr lang="en-US" dirty="0" smtClean="0"/>
              <a:t>Click icon to add table</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272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with Subhead">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108245" y="2155180"/>
            <a:ext cx="11964693" cy="3979983"/>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466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Subhead">
    <p:spTree>
      <p:nvGrpSpPr>
        <p:cNvPr id="1" name=""/>
        <p:cNvGrpSpPr/>
        <p:nvPr/>
      </p:nvGrpSpPr>
      <p:grpSpPr>
        <a:xfrm>
          <a:off x="0" y="0"/>
          <a:ext cx="0" cy="0"/>
          <a:chOff x="0" y="0"/>
          <a:chExt cx="0" cy="0"/>
        </a:xfrm>
      </p:grpSpPr>
      <p:sp>
        <p:nvSpPr>
          <p:cNvPr id="9" name="Table Placeholder 8"/>
          <p:cNvSpPr>
            <a:spLocks noGrp="1"/>
          </p:cNvSpPr>
          <p:nvPr>
            <p:ph type="tbl" sz="quarter" idx="14"/>
          </p:nvPr>
        </p:nvSpPr>
        <p:spPr>
          <a:xfrm>
            <a:off x="107950" y="2178070"/>
            <a:ext cx="11964988" cy="3994107"/>
          </a:xfrm>
          <a:prstGeom prst="rect">
            <a:avLst/>
          </a:prstGeom>
        </p:spPr>
        <p:txBody>
          <a:bodyPr>
            <a:normAutofit/>
          </a:bodyPr>
          <a:lstStyle>
            <a:lvl1pPr>
              <a:defRPr sz="2400"/>
            </a:lvl1pPr>
          </a:lstStyle>
          <a:p>
            <a:r>
              <a:rPr lang="en-US" dirty="0" smtClean="0"/>
              <a:t>Click icon to add table</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2440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8488" y="1828028"/>
            <a:ext cx="5885912" cy="33940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4" name="Content Placeholder 3"/>
          <p:cNvSpPr>
            <a:spLocks noGrp="1"/>
          </p:cNvSpPr>
          <p:nvPr>
            <p:ph sz="half" idx="2" hasCustomPrompt="1"/>
          </p:nvPr>
        </p:nvSpPr>
        <p:spPr>
          <a:xfrm>
            <a:off x="6146580" y="1828027"/>
            <a:ext cx="5875580" cy="33940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32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3037" y="100570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6" name="Subtitle 2"/>
          <p:cNvSpPr txBox="1">
            <a:spLocks/>
          </p:cNvSpPr>
          <p:nvPr userDrawn="1"/>
        </p:nvSpPr>
        <p:spPr>
          <a:xfrm>
            <a:off x="176518" y="910567"/>
            <a:ext cx="772264" cy="57566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1</a:t>
            </a:r>
            <a:endParaRPr lang="en-US" sz="3600" dirty="0">
              <a:solidFill>
                <a:srgbClr val="EF3E42"/>
              </a:solidFill>
            </a:endParaRPr>
          </a:p>
        </p:txBody>
      </p:sp>
      <p:sp>
        <p:nvSpPr>
          <p:cNvPr id="36" name="Subtitle 2"/>
          <p:cNvSpPr txBox="1">
            <a:spLocks/>
          </p:cNvSpPr>
          <p:nvPr userDrawn="1"/>
        </p:nvSpPr>
        <p:spPr>
          <a:xfrm>
            <a:off x="164444" y="1563445"/>
            <a:ext cx="772264" cy="644510"/>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2</a:t>
            </a:r>
            <a:endParaRPr lang="en-US" sz="3600" dirty="0">
              <a:solidFill>
                <a:srgbClr val="EF3E42"/>
              </a:solidFill>
            </a:endParaRPr>
          </a:p>
        </p:txBody>
      </p:sp>
      <p:sp>
        <p:nvSpPr>
          <p:cNvPr id="39" name="Subtitle 2"/>
          <p:cNvSpPr txBox="1">
            <a:spLocks/>
          </p:cNvSpPr>
          <p:nvPr userDrawn="1"/>
        </p:nvSpPr>
        <p:spPr>
          <a:xfrm>
            <a:off x="164444" y="2227776"/>
            <a:ext cx="772264" cy="645299"/>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3</a:t>
            </a:r>
            <a:endParaRPr lang="en-US" sz="3600" dirty="0">
              <a:solidFill>
                <a:srgbClr val="EF3E42"/>
              </a:solidFill>
            </a:endParaRPr>
          </a:p>
        </p:txBody>
      </p:sp>
      <p:sp>
        <p:nvSpPr>
          <p:cNvPr id="42" name="Subtitle 2"/>
          <p:cNvSpPr txBox="1">
            <a:spLocks/>
          </p:cNvSpPr>
          <p:nvPr userDrawn="1"/>
        </p:nvSpPr>
        <p:spPr>
          <a:xfrm>
            <a:off x="155476" y="2873075"/>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4</a:t>
            </a:r>
            <a:endParaRPr lang="en-US" sz="3600" dirty="0">
              <a:solidFill>
                <a:srgbClr val="EF3E42"/>
              </a:solidFill>
            </a:endParaRPr>
          </a:p>
        </p:txBody>
      </p:sp>
      <p:sp>
        <p:nvSpPr>
          <p:cNvPr id="19" name="Content Placeholder 2"/>
          <p:cNvSpPr>
            <a:spLocks noGrp="1"/>
          </p:cNvSpPr>
          <p:nvPr>
            <p:ph idx="11" hasCustomPrompt="1"/>
          </p:nvPr>
        </p:nvSpPr>
        <p:spPr>
          <a:xfrm>
            <a:off x="710963" y="232322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0" name="Content Placeholder 2"/>
          <p:cNvSpPr>
            <a:spLocks noGrp="1"/>
          </p:cNvSpPr>
          <p:nvPr>
            <p:ph idx="12" hasCustomPrompt="1"/>
          </p:nvPr>
        </p:nvSpPr>
        <p:spPr>
          <a:xfrm>
            <a:off x="710963" y="2982290"/>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1" name="Subtitle 2"/>
          <p:cNvSpPr txBox="1">
            <a:spLocks/>
          </p:cNvSpPr>
          <p:nvPr userDrawn="1"/>
        </p:nvSpPr>
        <p:spPr>
          <a:xfrm>
            <a:off x="155476" y="3487630"/>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5</a:t>
            </a:r>
            <a:endParaRPr lang="en-US" sz="3600" dirty="0">
              <a:solidFill>
                <a:srgbClr val="EF3E42"/>
              </a:solidFill>
            </a:endParaRPr>
          </a:p>
        </p:txBody>
      </p:sp>
      <p:sp>
        <p:nvSpPr>
          <p:cNvPr id="22" name="Content Placeholder 2"/>
          <p:cNvSpPr>
            <a:spLocks noGrp="1"/>
          </p:cNvSpPr>
          <p:nvPr>
            <p:ph idx="13" hasCustomPrompt="1"/>
          </p:nvPr>
        </p:nvSpPr>
        <p:spPr>
          <a:xfrm>
            <a:off x="710963" y="3596845"/>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 t="14111" r="56669"/>
          <a:stretch/>
        </p:blipFill>
        <p:spPr>
          <a:xfrm>
            <a:off x="7303008" y="1"/>
            <a:ext cx="4888992" cy="6424856"/>
          </a:xfrm>
          <a:prstGeom prst="rect">
            <a:avLst/>
          </a:prstGeom>
        </p:spPr>
      </p:pic>
      <p:sp>
        <p:nvSpPr>
          <p:cNvPr id="24" name="Content Placeholder 2"/>
          <p:cNvSpPr>
            <a:spLocks noGrp="1"/>
          </p:cNvSpPr>
          <p:nvPr>
            <p:ph idx="14" hasCustomPrompt="1"/>
          </p:nvPr>
        </p:nvSpPr>
        <p:spPr>
          <a:xfrm>
            <a:off x="723037" y="1654489"/>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25" name="Title 1"/>
          <p:cNvSpPr txBox="1">
            <a:spLocks/>
          </p:cNvSpPr>
          <p:nvPr userDrawn="1"/>
        </p:nvSpPr>
        <p:spPr>
          <a:xfrm>
            <a:off x="197429" y="-19570"/>
            <a:ext cx="11964692"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800" kern="1200" baseline="0">
                <a:solidFill>
                  <a:srgbClr val="7E7C7E"/>
                </a:solidFill>
                <a:latin typeface="Arial Narrow" panose="020B0606020202030204" pitchFamily="34" charset="0"/>
                <a:ea typeface="+mj-ea"/>
                <a:cs typeface="+mj-cs"/>
              </a:defRPr>
            </a:lvl1pPr>
          </a:lstStyle>
          <a:p>
            <a:r>
              <a:rPr lang="en-US" dirty="0" smtClean="0"/>
              <a:t>Table of Contents</a:t>
            </a:r>
            <a:endParaRPr lang="en-US" dirty="0"/>
          </a:p>
        </p:txBody>
      </p:sp>
      <p:sp>
        <p:nvSpPr>
          <p:cNvPr id="38" name="Subtitle 2"/>
          <p:cNvSpPr txBox="1">
            <a:spLocks/>
          </p:cNvSpPr>
          <p:nvPr userDrawn="1"/>
        </p:nvSpPr>
        <p:spPr>
          <a:xfrm>
            <a:off x="155124" y="4104223"/>
            <a:ext cx="772264" cy="645299"/>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6</a:t>
            </a:r>
            <a:endParaRPr lang="en-US" sz="3600" dirty="0">
              <a:solidFill>
                <a:srgbClr val="EF3E42"/>
              </a:solidFill>
            </a:endParaRPr>
          </a:p>
        </p:txBody>
      </p:sp>
      <p:sp>
        <p:nvSpPr>
          <p:cNvPr id="40" name="Subtitle 2"/>
          <p:cNvSpPr txBox="1">
            <a:spLocks/>
          </p:cNvSpPr>
          <p:nvPr userDrawn="1"/>
        </p:nvSpPr>
        <p:spPr>
          <a:xfrm>
            <a:off x="146156" y="4749522"/>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7</a:t>
            </a:r>
            <a:endParaRPr lang="en-US" sz="3600" dirty="0">
              <a:solidFill>
                <a:srgbClr val="EF3E42"/>
              </a:solidFill>
            </a:endParaRPr>
          </a:p>
        </p:txBody>
      </p:sp>
      <p:sp>
        <p:nvSpPr>
          <p:cNvPr id="41" name="Content Placeholder 2"/>
          <p:cNvSpPr>
            <a:spLocks noGrp="1"/>
          </p:cNvSpPr>
          <p:nvPr>
            <p:ph idx="15" hasCustomPrompt="1"/>
          </p:nvPr>
        </p:nvSpPr>
        <p:spPr>
          <a:xfrm>
            <a:off x="701643" y="4199667"/>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43" name="Content Placeholder 2"/>
          <p:cNvSpPr>
            <a:spLocks noGrp="1"/>
          </p:cNvSpPr>
          <p:nvPr>
            <p:ph idx="16" hasCustomPrompt="1"/>
          </p:nvPr>
        </p:nvSpPr>
        <p:spPr>
          <a:xfrm>
            <a:off x="701643" y="4858737"/>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sp>
        <p:nvSpPr>
          <p:cNvPr id="44" name="Subtitle 2"/>
          <p:cNvSpPr txBox="1">
            <a:spLocks/>
          </p:cNvSpPr>
          <p:nvPr userDrawn="1"/>
        </p:nvSpPr>
        <p:spPr>
          <a:xfrm>
            <a:off x="146156" y="5364077"/>
            <a:ext cx="772264" cy="741357"/>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3600" dirty="0" smtClean="0">
                <a:solidFill>
                  <a:srgbClr val="EF3E42"/>
                </a:solidFill>
              </a:rPr>
              <a:t>8</a:t>
            </a:r>
            <a:endParaRPr lang="en-US" sz="3600" dirty="0">
              <a:solidFill>
                <a:srgbClr val="EF3E42"/>
              </a:solidFill>
            </a:endParaRPr>
          </a:p>
        </p:txBody>
      </p:sp>
      <p:sp>
        <p:nvSpPr>
          <p:cNvPr id="45" name="Content Placeholder 2"/>
          <p:cNvSpPr>
            <a:spLocks noGrp="1"/>
          </p:cNvSpPr>
          <p:nvPr>
            <p:ph idx="17" hasCustomPrompt="1"/>
          </p:nvPr>
        </p:nvSpPr>
        <p:spPr>
          <a:xfrm>
            <a:off x="701643" y="5473292"/>
            <a:ext cx="6547336" cy="405028"/>
          </a:xfrm>
          <a:prstGeom prst="rect">
            <a:avLst/>
          </a:prstGeom>
        </p:spPr>
        <p:txBody>
          <a:bodyPr>
            <a:normAutofit/>
          </a:bodyPr>
          <a:lstStyle>
            <a:lvl1pPr marL="0" indent="0">
              <a:buNone/>
              <a:defRPr sz="2400" b="1" baseline="0">
                <a:solidFill>
                  <a:srgbClr val="00285E"/>
                </a:solidFill>
              </a:defRPr>
            </a:lvl1pPr>
            <a:lvl3pPr marL="609585" indent="0">
              <a:buNone/>
              <a:defRPr/>
            </a:lvl3pPr>
          </a:lstStyle>
          <a:p>
            <a:pPr lvl="0"/>
            <a:r>
              <a:rPr lang="en-US" dirty="0" smtClean="0"/>
              <a:t>Click to edit section title           </a:t>
            </a:r>
          </a:p>
        </p:txBody>
      </p:sp>
      <p:pic>
        <p:nvPicPr>
          <p:cNvPr id="26" name="Picture 2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29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 &amp; Pic ">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7130" r="2292"/>
          <a:stretch/>
        </p:blipFill>
        <p:spPr>
          <a:xfrm>
            <a:off x="7296488" y="0"/>
            <a:ext cx="4895512" cy="6430751"/>
          </a:xfrm>
          <a:prstGeom prst="rect">
            <a:avLst/>
          </a:prstGeom>
        </p:spPr>
      </p:pic>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Slides with partial photographs should primarily be used for Table of Contents, Agendas, </a:t>
            </a:r>
            <a:r>
              <a:rPr lang="en-US" dirty="0" err="1" smtClean="0"/>
              <a:t>etc</a:t>
            </a:r>
            <a:r>
              <a:rPr lang="en-US" dirty="0" smtClean="0"/>
              <a:t>…   In the event it used for content slides, use this for the headline.</a:t>
            </a:r>
            <a:endParaRPr lang="en-US" dirty="0"/>
          </a:p>
        </p:txBody>
      </p:sp>
      <p:sp>
        <p:nvSpPr>
          <p:cNvPr id="10" name="Content Placeholder 2"/>
          <p:cNvSpPr>
            <a:spLocks noGrp="1"/>
          </p:cNvSpPr>
          <p:nvPr>
            <p:ph idx="1" hasCustomPrompt="1"/>
          </p:nvPr>
        </p:nvSpPr>
        <p:spPr>
          <a:xfrm>
            <a:off x="108488" y="1847467"/>
            <a:ext cx="6907307"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Click to add main sub-point</a:t>
            </a:r>
          </a:p>
          <a:p>
            <a:pPr lvl="1"/>
            <a:r>
              <a:rPr lang="en-US" dirty="0" smtClean="0"/>
              <a:t>Copy should not overlap photo</a:t>
            </a:r>
          </a:p>
          <a:p>
            <a:pPr lvl="2"/>
            <a:r>
              <a:rPr lang="en-US" dirty="0" smtClean="0"/>
              <a:t>Try to keep bullets to a minimum.  </a:t>
            </a:r>
          </a:p>
          <a:p>
            <a:pPr lvl="2"/>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80591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ntent &amp; Pic">
    <p:spTree>
      <p:nvGrpSpPr>
        <p:cNvPr id="1" name=""/>
        <p:cNvGrpSpPr/>
        <p:nvPr/>
      </p:nvGrpSpPr>
      <p:grpSpPr>
        <a:xfrm>
          <a:off x="0" y="0"/>
          <a:ext cx="0" cy="0"/>
          <a:chOff x="0" y="0"/>
          <a:chExt cx="0" cy="0"/>
        </a:xfrm>
      </p:grpSpPr>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4197" r="15297"/>
          <a:stretch/>
        </p:blipFill>
        <p:spPr>
          <a:xfrm>
            <a:off x="7304116" y="0"/>
            <a:ext cx="4887884" cy="6430751"/>
          </a:xfrm>
          <a:prstGeom prst="rect">
            <a:avLst/>
          </a:prstGeom>
        </p:spPr>
      </p:pic>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Slides with partial photographs should primarily be used for Table of Contents, Agendas, </a:t>
            </a:r>
            <a:r>
              <a:rPr lang="en-US" dirty="0" err="1" smtClean="0"/>
              <a:t>etc</a:t>
            </a:r>
            <a:r>
              <a:rPr lang="en-US" dirty="0" smtClean="0"/>
              <a:t>…   In the event it used for content slides, use this for the headline.</a:t>
            </a:r>
            <a:endParaRPr lang="en-US" dirty="0"/>
          </a:p>
        </p:txBody>
      </p:sp>
      <p:sp>
        <p:nvSpPr>
          <p:cNvPr id="10" name="Content Placeholder 2"/>
          <p:cNvSpPr>
            <a:spLocks noGrp="1"/>
          </p:cNvSpPr>
          <p:nvPr>
            <p:ph idx="1" hasCustomPrompt="1"/>
          </p:nvPr>
        </p:nvSpPr>
        <p:spPr>
          <a:xfrm>
            <a:off x="108488" y="1847467"/>
            <a:ext cx="6907307"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Click to add main sub-point</a:t>
            </a:r>
          </a:p>
          <a:p>
            <a:pPr lvl="1"/>
            <a:r>
              <a:rPr lang="en-US" dirty="0" smtClean="0"/>
              <a:t>Copy should not overlap photo</a:t>
            </a:r>
          </a:p>
          <a:p>
            <a:pPr lvl="2"/>
            <a:r>
              <a:rPr lang="en-US" dirty="0" smtClean="0"/>
              <a:t>Try to keep bullets to a minimum.  </a:t>
            </a:r>
          </a:p>
          <a:p>
            <a:pPr lvl="2"/>
            <a:r>
              <a:rPr lang="en-US" dirty="0" smtClean="0"/>
              <a:t>Ideally one-line statements, two lines max.</a:t>
            </a:r>
          </a:p>
          <a:p>
            <a:pPr lvl="4"/>
            <a:endParaRPr lang="en-US" dirty="0"/>
          </a:p>
        </p:txBody>
      </p:sp>
      <p:pic>
        <p:nvPicPr>
          <p:cNvPr id="7" name="Picture 6"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879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0" name="Picture 9"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88595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amp;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8489" y="1832844"/>
            <a:ext cx="5160198" cy="4503220"/>
          </a:xfrm>
          <a:prstGeom prst="rect">
            <a:avLst/>
          </a:prstGeom>
        </p:spPr>
        <p:txBody>
          <a:bodyPr/>
          <a:lstStyle>
            <a:lvl1pPr>
              <a:defRPr sz="2400"/>
            </a:lvl1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p:txBody>
      </p:sp>
      <p:sp>
        <p:nvSpPr>
          <p:cNvPr id="8" name="Chart Placeholder 7"/>
          <p:cNvSpPr>
            <a:spLocks noGrp="1"/>
          </p:cNvSpPr>
          <p:nvPr>
            <p:ph type="chart" sz="quarter" idx="13"/>
          </p:nvPr>
        </p:nvSpPr>
        <p:spPr>
          <a:xfrm>
            <a:off x="5413829" y="1832845"/>
            <a:ext cx="6659109" cy="4511311"/>
          </a:xfrm>
          <a:prstGeom prst="rect">
            <a:avLst/>
          </a:prstGeom>
        </p:spPr>
        <p:txBody>
          <a:bodyPr>
            <a:normAutofit/>
          </a:bodyPr>
          <a:lstStyle>
            <a:lvl1pPr>
              <a:defRPr sz="2400"/>
            </a:lvl1pPr>
          </a:lstStyle>
          <a:p>
            <a:r>
              <a:rPr lang="en-US" dirty="0" smtClean="0"/>
              <a:t>Click icon to add chart</a:t>
            </a:r>
            <a:endParaRPr lang="en-US" dirty="0"/>
          </a:p>
        </p:txBody>
      </p:sp>
      <p:sp>
        <p:nvSpPr>
          <p:cNvPr id="10"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9"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2" name="Picture 11"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7496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7209"/>
            <a:ext cx="12192000" cy="6451081"/>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
        <p:nvSpPr>
          <p:cNvPr id="13"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1</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6644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1" cy="6424855"/>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6</a:t>
            </a:r>
            <a:endParaRPr lang="en-US" dirty="0"/>
          </a:p>
        </p:txBody>
      </p:sp>
      <p:sp>
        <p:nvSpPr>
          <p:cNvPr id="13"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2921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951"/>
            <a:ext cx="12192000" cy="6419414"/>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2"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3</a:t>
            </a:r>
            <a:endParaRPr lang="en-US" dirty="0"/>
          </a:p>
        </p:txBody>
      </p:sp>
      <p:sp>
        <p:nvSpPr>
          <p:cNvPr id="11"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5212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442"/>
            <a:ext cx="12192000" cy="6424856"/>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4</a:t>
            </a:r>
            <a:endParaRPr lang="en-US" dirty="0"/>
          </a:p>
        </p:txBody>
      </p:sp>
      <p:sp>
        <p:nvSpPr>
          <p:cNvPr id="12"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8" name="Picture 7"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0724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424855"/>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5</a:t>
            </a:r>
            <a:endParaRPr lang="en-US" dirty="0"/>
          </a:p>
        </p:txBody>
      </p:sp>
      <p:sp>
        <p:nvSpPr>
          <p:cNvPr id="13"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9832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Content Only">
    <p:spTree>
      <p:nvGrpSpPr>
        <p:cNvPr id="1" name=""/>
        <p:cNvGrpSpPr/>
        <p:nvPr/>
      </p:nvGrpSpPr>
      <p:grpSpPr>
        <a:xfrm>
          <a:off x="0" y="0"/>
          <a:ext cx="0" cy="0"/>
          <a:chOff x="0" y="0"/>
          <a:chExt cx="0" cy="0"/>
        </a:xfrm>
      </p:grpSpPr>
      <p:sp>
        <p:nvSpPr>
          <p:cNvPr id="9"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Content Placeholder 2"/>
          <p:cNvSpPr>
            <a:spLocks noGrp="1"/>
          </p:cNvSpPr>
          <p:nvPr>
            <p:ph idx="1" hasCustomPrompt="1"/>
          </p:nvPr>
        </p:nvSpPr>
        <p:spPr>
          <a:xfrm>
            <a:off x="108488" y="1847467"/>
            <a:ext cx="8233079" cy="4448137"/>
          </a:xfrm>
          <a:prstGeom prst="rect">
            <a:avLst/>
          </a:prstGeom>
        </p:spPr>
        <p:txBody>
          <a:bodyPr/>
          <a:lstStyle>
            <a:lvl1pPr marL="0" indent="0">
              <a:buNone/>
              <a:defRPr sz="2400" baseline="0"/>
            </a:lvl1pPr>
            <a:lvl2pPr>
              <a:defRPr baseline="0"/>
            </a:lvl2pPr>
            <a:lvl3pPr>
              <a:defRPr baseline="0"/>
            </a:lvl3pPr>
            <a:lvl4pPr>
              <a:defRPr baseline="0"/>
            </a:lvl4pPr>
            <a:lvl5pPr marL="1219170" indent="0">
              <a:buNone/>
              <a:defRPr/>
            </a:lvl5pPr>
          </a:lstStyle>
          <a:p>
            <a:pPr lvl="0"/>
            <a:r>
              <a:rPr lang="en-US" dirty="0" smtClean="0"/>
              <a:t>Insert graphs, charts or visuals that support main communication point.</a:t>
            </a:r>
          </a:p>
          <a:p>
            <a:pPr lvl="0"/>
            <a:r>
              <a:rPr lang="en-US" dirty="0" smtClean="0"/>
              <a:t>Bullets are not recommended, but – if needed - add bullets that provide proof / support for the main point</a:t>
            </a:r>
          </a:p>
          <a:p>
            <a:pPr lvl="1"/>
            <a:r>
              <a:rPr lang="en-US" dirty="0" smtClean="0"/>
              <a:t>Avoid copy overlaying visuals </a:t>
            </a:r>
          </a:p>
          <a:p>
            <a:pPr lvl="3"/>
            <a:r>
              <a:rPr lang="en-US" dirty="0" smtClean="0"/>
              <a:t>Try to keep bullets to a minimum.  </a:t>
            </a:r>
          </a:p>
          <a:p>
            <a:pPr lvl="3"/>
            <a:r>
              <a:rPr lang="en-US" dirty="0" smtClean="0"/>
              <a:t>Ideally one-line statements, two lines max.</a:t>
            </a:r>
          </a:p>
          <a:p>
            <a:pPr lvl="4"/>
            <a:endParaRPr lang="en-US" dirty="0"/>
          </a:p>
        </p:txBody>
      </p:sp>
      <p:sp>
        <p:nvSpPr>
          <p:cNvPr id="11" name="Title 1"/>
          <p:cNvSpPr>
            <a:spLocks noGrp="1"/>
          </p:cNvSpPr>
          <p:nvPr>
            <p:ph type="title" hasCustomPrompt="1"/>
          </p:nvPr>
        </p:nvSpPr>
        <p:spPr>
          <a:xfrm>
            <a:off x="108488" y="98342"/>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Does not go all the way across.</a:t>
            </a:r>
            <a:endParaRPr lang="en-US" dirty="0"/>
          </a:p>
        </p:txBody>
      </p:sp>
      <p:pic>
        <p:nvPicPr>
          <p:cNvPr id="10" name="Picture 2" descr="R:\President\Logos\Envision Logos_2016\EnvisionRxOptions\EnvisionRxOptions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104312" y="6476420"/>
            <a:ext cx="2830242" cy="31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1482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793083" y="1285500"/>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Subtitle 2"/>
          <p:cNvSpPr txBox="1">
            <a:spLocks/>
          </p:cNvSpPr>
          <p:nvPr userDrawn="1"/>
        </p:nvSpPr>
        <p:spPr>
          <a:xfrm>
            <a:off x="106494" y="128451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3" name="Subtitle 2"/>
          <p:cNvSpPr txBox="1">
            <a:spLocks/>
          </p:cNvSpPr>
          <p:nvPr userDrawn="1"/>
        </p:nvSpPr>
        <p:spPr>
          <a:xfrm>
            <a:off x="106494" y="1827818"/>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4" name="Content Placeholder 2"/>
          <p:cNvSpPr>
            <a:spLocks noGrp="1"/>
          </p:cNvSpPr>
          <p:nvPr>
            <p:ph idx="11" hasCustomPrompt="1"/>
          </p:nvPr>
        </p:nvSpPr>
        <p:spPr>
          <a:xfrm>
            <a:off x="1792716" y="2366661"/>
            <a:ext cx="5537906"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5" name="Subtitle 2"/>
          <p:cNvSpPr txBox="1">
            <a:spLocks/>
          </p:cNvSpPr>
          <p:nvPr userDrawn="1"/>
        </p:nvSpPr>
        <p:spPr>
          <a:xfrm>
            <a:off x="106494" y="236567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6" name="Content Placeholder 2"/>
          <p:cNvSpPr>
            <a:spLocks noGrp="1"/>
          </p:cNvSpPr>
          <p:nvPr>
            <p:ph idx="12" hasCustomPrompt="1"/>
          </p:nvPr>
        </p:nvSpPr>
        <p:spPr>
          <a:xfrm>
            <a:off x="1793083" y="2922345"/>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7" name="Subtitle 2"/>
          <p:cNvSpPr txBox="1">
            <a:spLocks/>
          </p:cNvSpPr>
          <p:nvPr userDrawn="1"/>
        </p:nvSpPr>
        <p:spPr>
          <a:xfrm>
            <a:off x="106494" y="2921361"/>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18" name="Content Placeholder 2"/>
          <p:cNvSpPr>
            <a:spLocks noGrp="1"/>
          </p:cNvSpPr>
          <p:nvPr>
            <p:ph idx="13" hasCustomPrompt="1"/>
          </p:nvPr>
        </p:nvSpPr>
        <p:spPr>
          <a:xfrm>
            <a:off x="1793083" y="3460204"/>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19" name="Subtitle 2"/>
          <p:cNvSpPr txBox="1">
            <a:spLocks/>
          </p:cNvSpPr>
          <p:nvPr userDrawn="1"/>
        </p:nvSpPr>
        <p:spPr>
          <a:xfrm>
            <a:off x="106494" y="3459220"/>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0" name="Content Placeholder 2"/>
          <p:cNvSpPr>
            <a:spLocks noGrp="1"/>
          </p:cNvSpPr>
          <p:nvPr>
            <p:ph idx="14" hasCustomPrompt="1"/>
          </p:nvPr>
        </p:nvSpPr>
        <p:spPr>
          <a:xfrm>
            <a:off x="1793083" y="3989681"/>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1" name="Subtitle 2"/>
          <p:cNvSpPr txBox="1">
            <a:spLocks/>
          </p:cNvSpPr>
          <p:nvPr userDrawn="1"/>
        </p:nvSpPr>
        <p:spPr>
          <a:xfrm>
            <a:off x="106494" y="3988697"/>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2" name="Content Placeholder 2"/>
          <p:cNvSpPr>
            <a:spLocks noGrp="1"/>
          </p:cNvSpPr>
          <p:nvPr>
            <p:ph idx="15" hasCustomPrompt="1"/>
          </p:nvPr>
        </p:nvSpPr>
        <p:spPr>
          <a:xfrm>
            <a:off x="1793083" y="4527540"/>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3" name="Subtitle 2"/>
          <p:cNvSpPr txBox="1">
            <a:spLocks/>
          </p:cNvSpPr>
          <p:nvPr userDrawn="1"/>
        </p:nvSpPr>
        <p:spPr>
          <a:xfrm>
            <a:off x="106494" y="4526556"/>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sp>
        <p:nvSpPr>
          <p:cNvPr id="24" name="Content Placeholder 2"/>
          <p:cNvSpPr>
            <a:spLocks noGrp="1"/>
          </p:cNvSpPr>
          <p:nvPr>
            <p:ph idx="16" hasCustomPrompt="1"/>
          </p:nvPr>
        </p:nvSpPr>
        <p:spPr>
          <a:xfrm>
            <a:off x="1793083" y="5068892"/>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5" name="Subtitle 2"/>
          <p:cNvSpPr txBox="1">
            <a:spLocks/>
          </p:cNvSpPr>
          <p:nvPr userDrawn="1"/>
        </p:nvSpPr>
        <p:spPr>
          <a:xfrm>
            <a:off x="106494" y="5067908"/>
            <a:ext cx="2054797" cy="538843"/>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2500" dirty="0" smtClean="0">
                <a:solidFill>
                  <a:srgbClr val="EF3E42"/>
                </a:solidFill>
              </a:rPr>
              <a:t>0:00 pm/am</a:t>
            </a:r>
          </a:p>
          <a:p>
            <a:endParaRPr lang="en-US" sz="2500" dirty="0">
              <a:solidFill>
                <a:srgbClr val="EF3E42"/>
              </a:solidFill>
            </a:endParaRPr>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37003" r="12543"/>
          <a:stretch/>
        </p:blipFill>
        <p:spPr>
          <a:xfrm>
            <a:off x="7302584" y="-8546"/>
            <a:ext cx="4889415" cy="6432912"/>
          </a:xfrm>
          <a:prstGeom prst="rect">
            <a:avLst/>
          </a:prstGeom>
        </p:spPr>
      </p:pic>
      <p:sp>
        <p:nvSpPr>
          <p:cNvPr id="12" name="Content Placeholder 2"/>
          <p:cNvSpPr>
            <a:spLocks noGrp="1"/>
          </p:cNvSpPr>
          <p:nvPr>
            <p:ph idx="10" hasCustomPrompt="1"/>
          </p:nvPr>
        </p:nvSpPr>
        <p:spPr>
          <a:xfrm>
            <a:off x="1793083" y="1828802"/>
            <a:ext cx="5537494" cy="537859"/>
          </a:xfrm>
          <a:prstGeom prst="rect">
            <a:avLst/>
          </a:prstGeom>
        </p:spPr>
        <p:txBody>
          <a:bodyPr>
            <a:normAutofit/>
          </a:bodyPr>
          <a:lstStyle>
            <a:lvl1pPr marL="0" indent="0">
              <a:buNone/>
              <a:defRPr sz="2400" b="1">
                <a:solidFill>
                  <a:srgbClr val="00285E"/>
                </a:solidFill>
              </a:defRPr>
            </a:lvl1pPr>
          </a:lstStyle>
          <a:p>
            <a:pPr lvl="0"/>
            <a:r>
              <a:rPr lang="en-US" dirty="0" smtClean="0"/>
              <a:t>Click to add information</a:t>
            </a:r>
          </a:p>
        </p:txBody>
      </p:sp>
      <p:sp>
        <p:nvSpPr>
          <p:cNvPr id="27" name="Title 1"/>
          <p:cNvSpPr txBox="1">
            <a:spLocks/>
          </p:cNvSpPr>
          <p:nvPr userDrawn="1"/>
        </p:nvSpPr>
        <p:spPr>
          <a:xfrm>
            <a:off x="197429" y="-19570"/>
            <a:ext cx="11964692" cy="1143000"/>
          </a:xfrm>
          <a:prstGeom prst="rect">
            <a:avLst/>
          </a:prstGeom>
        </p:spPr>
        <p:txBody>
          <a:bodyPr vert="horz" lIns="91440" tIns="45720" rIns="91440" bIns="45720" rtlCol="0" anchor="ctr">
            <a:normAutofit/>
          </a:bodyPr>
          <a:lstStyle>
            <a:lvl1pPr algn="l" defTabSz="609585" rtl="0" eaLnBrk="1" latinLnBrk="0" hangingPunct="1">
              <a:spcBef>
                <a:spcPct val="0"/>
              </a:spcBef>
              <a:buNone/>
              <a:defRPr sz="2800" kern="1200" baseline="0">
                <a:solidFill>
                  <a:srgbClr val="7E7C7E"/>
                </a:solidFill>
                <a:latin typeface="Arial Narrow" panose="020B0606020202030204" pitchFamily="34" charset="0"/>
                <a:ea typeface="+mj-ea"/>
                <a:cs typeface="+mj-cs"/>
              </a:defRPr>
            </a:lvl1pPr>
          </a:lstStyle>
          <a:p>
            <a:r>
              <a:rPr lang="en-US" dirty="0" smtClean="0"/>
              <a:t>Agenda</a:t>
            </a:r>
            <a:endParaRPr lang="en-US" dirty="0"/>
          </a:p>
        </p:txBody>
      </p:sp>
      <p:pic>
        <p:nvPicPr>
          <p:cNvPr id="26" name="Picture 2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8718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10</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pic>
        <p:nvPicPr>
          <p:cNvPr id="11" name="Picture 10" descr="R:\President\Logos\Envision Logos_2016\EnvisionInsurance\EnvisionInsurance_Color_no_ta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87003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912686" y="2698503"/>
            <a:ext cx="598063" cy="1209971"/>
          </a:xfrm>
          <a:prstGeom prst="rect">
            <a:avLst/>
          </a:prstGeom>
        </p:spPr>
        <p:txBody>
          <a:bodyPr/>
          <a:lstStyle>
            <a:lvl1pPr marL="0" indent="0">
              <a:buNone/>
              <a:defRPr sz="7500" b="0" baseline="0">
                <a:solidFill>
                  <a:schemeClr val="accent1"/>
                </a:solidFill>
              </a:defRPr>
            </a:lvl1pPr>
          </a:lstStyle>
          <a:p>
            <a:pPr lvl="0"/>
            <a:r>
              <a:rPr lang="en-US" dirty="0" smtClean="0"/>
              <a:t>8</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178310201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8488" y="1480072"/>
            <a:ext cx="5885912" cy="3394075"/>
          </a:xfrm>
          <a:prstGeom prst="rect">
            <a:avLst/>
          </a:prstGeom>
        </p:spPr>
        <p:txBody>
          <a:bodyPr>
            <a:normAutofit/>
          </a:bodyPr>
          <a:lstStyle>
            <a:lvl1pPr>
              <a:defRPr sz="28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46580" y="1480071"/>
            <a:ext cx="5875580" cy="3394075"/>
          </a:xfrm>
          <a:prstGeom prst="rect">
            <a:avLst/>
          </a:prstGeom>
        </p:spPr>
        <p:txBody>
          <a:bodyPr>
            <a:normAutofit/>
          </a:bodyPr>
          <a:lstStyle>
            <a:lvl1pPr>
              <a:defRPr sz="2800"/>
            </a:lvl1pPr>
            <a:lvl2pPr>
              <a:defRPr sz="2000"/>
            </a:lvl2pPr>
            <a:lvl3pPr>
              <a:defRPr sz="18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8" name="Title 1"/>
          <p:cNvSpPr>
            <a:spLocks noGrp="1"/>
          </p:cNvSpPr>
          <p:nvPr>
            <p:ph type="title" hasCustomPrompt="1"/>
          </p:nvPr>
        </p:nvSpPr>
        <p:spPr>
          <a:xfrm>
            <a:off x="108488" y="9330"/>
            <a:ext cx="6908132" cy="1343603"/>
          </a:xfrm>
          <a:prstGeom prst="rect">
            <a:avLst/>
          </a:prstGeom>
        </p:spPr>
        <p:txBody>
          <a:bodyPr>
            <a:normAutofit/>
          </a:bodyPr>
          <a:lstStyle>
            <a:lvl1pPr>
              <a:defRPr sz="2400" b="1" baseline="0">
                <a:solidFill>
                  <a:srgbClr val="00285E"/>
                </a:solidFill>
              </a:defRPr>
            </a:lvl1pPr>
          </a:lstStyle>
          <a:p>
            <a:r>
              <a:rPr lang="en-US" dirty="0" smtClean="0"/>
              <a:t>Click to add main communication point.   Ideally, two lines max, but can wrap to three. Not a slide title, but a statement of the key idea.  </a:t>
            </a:r>
            <a:endParaRPr lang="en-US" dirty="0"/>
          </a:p>
        </p:txBody>
      </p:sp>
      <p:pic>
        <p:nvPicPr>
          <p:cNvPr id="9" name="Picture 8" descr="R:\President\Logos\Envision Logos_2016\EnvisionInsurance\EnvisionInsurance_Color_no_tag.png"/>
          <p:cNvPicPr>
            <a:picLocks noChangeAspect="1" noChangeArrowheads="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08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18"/>
          <p:cNvSpPr>
            <a:spLocks noGrp="1"/>
          </p:cNvSpPr>
          <p:nvPr>
            <p:ph type="body" sz="quarter" idx="16" hasCustomPrompt="1"/>
          </p:nvPr>
        </p:nvSpPr>
        <p:spPr>
          <a:xfrm>
            <a:off x="126311" y="6438927"/>
            <a:ext cx="3276850" cy="232219"/>
          </a:xfrm>
          <a:prstGeom prst="rect">
            <a:avLst/>
          </a:prstGeom>
        </p:spPr>
        <p:txBody>
          <a:bodyPr/>
          <a:lstStyle>
            <a:lvl1pPr marL="0" indent="0">
              <a:buNone/>
              <a:defRPr sz="1000" b="0" baseline="0">
                <a:solidFill>
                  <a:srgbClr val="7E7C7E"/>
                </a:solidFill>
              </a:defRPr>
            </a:lvl1pPr>
          </a:lstStyle>
          <a:p>
            <a:pPr lvl="0"/>
            <a:r>
              <a:rPr lang="en-US" dirty="0" smtClean="0"/>
              <a:t>Choose one: [CONFIDENTIAL] [RESTRICTED] [PRIVILEGED]</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16</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382936787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Appendix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19"/>
            <a:ext cx="12192000" cy="6426200"/>
          </a:xfrm>
          <a:prstGeom prst="rect">
            <a:avLst/>
          </a:prstGeom>
        </p:spPr>
      </p:pic>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0" name="Text Placeholder 18"/>
          <p:cNvSpPr>
            <a:spLocks noGrp="1"/>
          </p:cNvSpPr>
          <p:nvPr>
            <p:ph type="body" sz="quarter" idx="16" hasCustomPrompt="1"/>
          </p:nvPr>
        </p:nvSpPr>
        <p:spPr>
          <a:xfrm>
            <a:off x="126311" y="6438927"/>
            <a:ext cx="3276850" cy="232219"/>
          </a:xfrm>
          <a:prstGeom prst="rect">
            <a:avLst/>
          </a:prstGeom>
        </p:spPr>
        <p:txBody>
          <a:bodyPr/>
          <a:lstStyle>
            <a:lvl1pPr marL="0" indent="0">
              <a:buNone/>
              <a:defRPr sz="1000" b="0" baseline="0">
                <a:solidFill>
                  <a:srgbClr val="7E7C7E"/>
                </a:solidFill>
              </a:defRPr>
            </a:lvl1pPr>
          </a:lstStyle>
          <a:p>
            <a:pPr lvl="0"/>
            <a:r>
              <a:rPr lang="en-US" dirty="0" smtClean="0"/>
              <a:t>Choose one: [CONFIDENTIAL] [RESTRICTED] [PRIVILEGED]</a:t>
            </a:r>
            <a:endParaRPr lang="en-US" dirty="0"/>
          </a:p>
        </p:txBody>
      </p:sp>
      <p:pic>
        <p:nvPicPr>
          <p:cNvPr id="6" name="Picture 5"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1" hasCustomPrompt="1"/>
          </p:nvPr>
        </p:nvSpPr>
        <p:spPr>
          <a:xfrm>
            <a:off x="443060" y="2698503"/>
            <a:ext cx="1067689" cy="1209971"/>
          </a:xfrm>
          <a:prstGeom prst="rect">
            <a:avLst/>
          </a:prstGeom>
        </p:spPr>
        <p:txBody>
          <a:bodyPr/>
          <a:lstStyle>
            <a:lvl1pPr marL="0" indent="0">
              <a:buNone/>
              <a:defRPr sz="7500" b="0" baseline="0">
                <a:solidFill>
                  <a:schemeClr val="accent1"/>
                </a:solidFill>
              </a:defRPr>
            </a:lvl1pPr>
          </a:lstStyle>
          <a:p>
            <a:pPr lvl="0"/>
            <a:r>
              <a:rPr lang="en-US" dirty="0" smtClean="0"/>
              <a:t>13</a:t>
            </a:r>
            <a:endParaRPr lang="en-US" dirty="0"/>
          </a:p>
        </p:txBody>
      </p:sp>
      <p:sp>
        <p:nvSpPr>
          <p:cNvPr id="8" name="Text Placeholder 2"/>
          <p:cNvSpPr>
            <a:spLocks noGrp="1"/>
          </p:cNvSpPr>
          <p:nvPr>
            <p:ph type="body" sz="quarter" idx="10" hasCustomPrompt="1"/>
          </p:nvPr>
        </p:nvSpPr>
        <p:spPr>
          <a:xfrm>
            <a:off x="1498305" y="2852722"/>
            <a:ext cx="4071671" cy="995708"/>
          </a:xfrm>
          <a:prstGeom prst="rect">
            <a:avLst/>
          </a:prstGeom>
        </p:spPr>
        <p:txBody>
          <a:bodyPr/>
          <a:lstStyle>
            <a:lvl1pPr marL="0" indent="0">
              <a:buNone/>
              <a:defRPr sz="2800" b="1" baseline="0">
                <a:solidFill>
                  <a:srgbClr val="00285E"/>
                </a:solidFill>
              </a:defRPr>
            </a:lvl1pPr>
          </a:lstStyle>
          <a:p>
            <a:pPr lvl="0"/>
            <a:r>
              <a:rPr lang="en-US" dirty="0" smtClean="0"/>
              <a:t>Click to edit section title. Wrap to two rows if needed.</a:t>
            </a:r>
            <a:endParaRPr lang="en-US" dirty="0"/>
          </a:p>
        </p:txBody>
      </p:sp>
    </p:spTree>
    <p:extLst>
      <p:ext uri="{BB962C8B-B14F-4D97-AF65-F5344CB8AC3E}">
        <p14:creationId xmlns:p14="http://schemas.microsoft.com/office/powerpoint/2010/main" val="1327653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3014" b="7976"/>
          <a:stretch/>
        </p:blipFill>
        <p:spPr>
          <a:xfrm>
            <a:off x="0" y="4951"/>
            <a:ext cx="12192000" cy="6419414"/>
          </a:xfrm>
          <a:prstGeom prst="rect">
            <a:avLst/>
          </a:prstGeom>
        </p:spPr>
      </p:pic>
      <p:sp>
        <p:nvSpPr>
          <p:cNvPr id="8" name="Rectangle 7"/>
          <p:cNvSpPr/>
          <p:nvPr userDrawn="1"/>
        </p:nvSpPr>
        <p:spPr>
          <a:xfrm>
            <a:off x="849076" y="2220686"/>
            <a:ext cx="7301502" cy="2136710"/>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1" name="Subtitle 2"/>
          <p:cNvSpPr txBox="1">
            <a:spLocks/>
          </p:cNvSpPr>
          <p:nvPr userDrawn="1"/>
        </p:nvSpPr>
        <p:spPr>
          <a:xfrm>
            <a:off x="1596295" y="2811473"/>
            <a:ext cx="6421637"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dirty="0" smtClean="0">
                <a:solidFill>
                  <a:srgbClr val="00285E"/>
                </a:solidFill>
              </a:rPr>
              <a:t>Pram Consulting Services, Inc.</a:t>
            </a:r>
          </a:p>
          <a:p>
            <a:r>
              <a:rPr lang="en-US" b="1" dirty="0" smtClean="0">
                <a:solidFill>
                  <a:srgbClr val="00285E"/>
                </a:solidFill>
              </a:rPr>
              <a:t>Insured Commercial Rx coverage</a:t>
            </a:r>
            <a:endParaRPr lang="en-US" b="1" dirty="0">
              <a:solidFill>
                <a:srgbClr val="00285E"/>
              </a:solidFill>
            </a:endParaRPr>
          </a:p>
        </p:txBody>
      </p:sp>
      <p:sp>
        <p:nvSpPr>
          <p:cNvPr id="13"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3</a:t>
            </a:r>
            <a:endParaRPr lang="en-US" sz="7500" dirty="0">
              <a:solidFill>
                <a:srgbClr val="EF3E42"/>
              </a:solidFill>
            </a:endParaRPr>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3985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6899" b="4025"/>
          <a:stretch/>
        </p:blipFill>
        <p:spPr>
          <a:xfrm>
            <a:off x="0" y="-5442"/>
            <a:ext cx="12192000" cy="6424856"/>
          </a:xfrm>
          <a:prstGeom prst="rect">
            <a:avLst/>
          </a:prstGeom>
        </p:spPr>
      </p:pic>
      <p:sp>
        <p:nvSpPr>
          <p:cNvPr id="8" name="Rectangle 7"/>
          <p:cNvSpPr/>
          <p:nvPr userDrawn="1"/>
        </p:nvSpPr>
        <p:spPr>
          <a:xfrm>
            <a:off x="849076" y="2474259"/>
            <a:ext cx="7301502" cy="1595718"/>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7"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2</a:t>
            </a:r>
            <a:endParaRPr lang="en-US" sz="7500" dirty="0">
              <a:solidFill>
                <a:srgbClr val="EF3E42"/>
              </a:solidFill>
            </a:endParaRPr>
          </a:p>
        </p:txBody>
      </p:sp>
      <p:sp>
        <p:nvSpPr>
          <p:cNvPr id="19" name="Title 1"/>
          <p:cNvSpPr>
            <a:spLocks noGrp="1"/>
          </p:cNvSpPr>
          <p:nvPr>
            <p:ph type="title"/>
          </p:nvPr>
        </p:nvSpPr>
        <p:spPr>
          <a:xfrm>
            <a:off x="1701565" y="2798606"/>
            <a:ext cx="6223235" cy="679937"/>
          </a:xfrm>
          <a:prstGeom prst="rect">
            <a:avLst/>
          </a:prstGeom>
        </p:spPr>
        <p:txBody>
          <a:bodyPr/>
          <a:lstStyle/>
          <a:p>
            <a:r>
              <a:rPr lang="en-US" dirty="0"/>
              <a:t>Our New &amp; Improved Envision Brand </a:t>
            </a:r>
          </a:p>
        </p:txBody>
      </p:sp>
      <p:sp>
        <p:nvSpPr>
          <p:cNvPr id="20" name="Text Placeholder 2"/>
          <p:cNvSpPr>
            <a:spLocks noGrp="1"/>
          </p:cNvSpPr>
          <p:nvPr>
            <p:ph type="body" sz="quarter" idx="13"/>
          </p:nvPr>
        </p:nvSpPr>
        <p:spPr>
          <a:xfrm>
            <a:off x="1701565" y="3368625"/>
            <a:ext cx="6223235" cy="427512"/>
          </a:xfrm>
          <a:prstGeom prst="rect">
            <a:avLst/>
          </a:prstGeom>
        </p:spPr>
        <p:txBody>
          <a:bodyPr/>
          <a:lstStyle/>
          <a:p>
            <a:r>
              <a:rPr lang="en-US" sz="2000" dirty="0"/>
              <a:t>A New Look &amp; Feel for Our Company &amp; Our Culture </a:t>
            </a:r>
          </a:p>
        </p:txBody>
      </p:sp>
      <p:pic>
        <p:nvPicPr>
          <p:cNvPr id="10" name="Picture 9"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1936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2694" b="8323"/>
          <a:stretch/>
        </p:blipFill>
        <p:spPr>
          <a:xfrm>
            <a:off x="-1" y="0"/>
            <a:ext cx="12191999" cy="6424855"/>
          </a:xfrm>
          <a:prstGeom prst="rect">
            <a:avLst/>
          </a:prstGeom>
        </p:spPr>
      </p:pic>
      <p:sp>
        <p:nvSpPr>
          <p:cNvPr id="9" name="Rectangle 8"/>
          <p:cNvSpPr/>
          <p:nvPr userDrawn="1"/>
        </p:nvSpPr>
        <p:spPr>
          <a:xfrm>
            <a:off x="849076" y="2220686"/>
            <a:ext cx="7301502" cy="2136710"/>
          </a:xfrm>
          <a:prstGeom prst="rect">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5"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16" name="Subtitle 2"/>
          <p:cNvSpPr txBox="1">
            <a:spLocks/>
          </p:cNvSpPr>
          <p:nvPr userDrawn="1"/>
        </p:nvSpPr>
        <p:spPr>
          <a:xfrm>
            <a:off x="1596296" y="2811473"/>
            <a:ext cx="4132700"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b="1" dirty="0" smtClean="0">
                <a:solidFill>
                  <a:srgbClr val="00285E"/>
                </a:solidFill>
              </a:rPr>
              <a:t>Q &amp; A</a:t>
            </a:r>
            <a:endParaRPr lang="en-US" b="1" dirty="0">
              <a:solidFill>
                <a:srgbClr val="00285E"/>
              </a:solidFill>
            </a:endParaRPr>
          </a:p>
        </p:txBody>
      </p:sp>
      <p:sp>
        <p:nvSpPr>
          <p:cNvPr id="17" name="Subtitle 2"/>
          <p:cNvSpPr txBox="1">
            <a:spLocks/>
          </p:cNvSpPr>
          <p:nvPr userDrawn="1"/>
        </p:nvSpPr>
        <p:spPr>
          <a:xfrm>
            <a:off x="929301" y="2644230"/>
            <a:ext cx="772264" cy="1077686"/>
          </a:xfrm>
          <a:prstGeom prst="rect">
            <a:avLst/>
          </a:prstGeom>
        </p:spPr>
        <p:txBody>
          <a:bodyPr vert="horz" lIns="91440" tIns="45720" rIns="91440" bIns="45720" rtlCol="0">
            <a:noAutofit/>
          </a:bodyPr>
          <a:lstStyle>
            <a:lvl1pPr marL="0" indent="0" algn="l" defTabSz="609585" rtl="0" eaLnBrk="1" latinLnBrk="0" hangingPunct="1">
              <a:spcBef>
                <a:spcPct val="20000"/>
              </a:spcBef>
              <a:buFont typeface="Arial"/>
              <a:buNone/>
              <a:defRPr sz="2800" kern="1200">
                <a:solidFill>
                  <a:schemeClr val="tx2"/>
                </a:solidFill>
                <a:latin typeface="Arial Narrow" panose="020B0606020202030204" pitchFamily="34" charset="0"/>
                <a:ea typeface="+mn-ea"/>
                <a:cs typeface="+mn-cs"/>
              </a:defRPr>
            </a:lvl1pPr>
            <a:lvl2pPr marL="609585" indent="0" algn="ctr" defTabSz="609585" rtl="0" eaLnBrk="1" latinLnBrk="0" hangingPunct="1">
              <a:spcBef>
                <a:spcPct val="20000"/>
              </a:spcBef>
              <a:buFont typeface="Arial Narrow" panose="020B0606020202030204" pitchFamily="34" charset="0"/>
              <a:buNone/>
              <a:defRPr sz="2400" kern="1200">
                <a:solidFill>
                  <a:schemeClr val="tx1">
                    <a:tint val="75000"/>
                  </a:schemeClr>
                </a:solidFill>
                <a:latin typeface="Arial Narrow" panose="020B0606020202030204" pitchFamily="34" charset="0"/>
                <a:ea typeface="+mn-ea"/>
                <a:cs typeface="+mn-cs"/>
              </a:defRPr>
            </a:lvl2pPr>
            <a:lvl3pPr marL="1219170" indent="0" algn="ctr" defTabSz="609585" rtl="0" eaLnBrk="1" latinLnBrk="0" hangingPunct="1">
              <a:spcBef>
                <a:spcPct val="20000"/>
              </a:spcBef>
              <a:buFont typeface="Arial Narrow" panose="020B0606020202030204" pitchFamily="34" charset="0"/>
              <a:buNone/>
              <a:defRPr sz="2133" kern="1200">
                <a:solidFill>
                  <a:schemeClr val="tx1">
                    <a:tint val="75000"/>
                  </a:schemeClr>
                </a:solidFill>
                <a:latin typeface="Arial Narrow" panose="020B0606020202030204" pitchFamily="34" charset="0"/>
                <a:ea typeface="+mn-ea"/>
                <a:cs typeface="+mn-cs"/>
              </a:defRPr>
            </a:lvl3pPr>
            <a:lvl4pPr marL="1828754"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4pPr>
            <a:lvl5pPr marL="2438339" indent="0" algn="ctr" defTabSz="609585" rtl="0" eaLnBrk="1" latinLnBrk="0" hangingPunct="1">
              <a:spcBef>
                <a:spcPct val="20000"/>
              </a:spcBef>
              <a:buFont typeface="Arial Narrow" panose="020B0606020202030204" pitchFamily="34" charset="0"/>
              <a:buNone/>
              <a:defRPr sz="1867" kern="1200">
                <a:solidFill>
                  <a:schemeClr val="tx1">
                    <a:tint val="75000"/>
                  </a:schemeClr>
                </a:solidFill>
                <a:latin typeface="Arial Narrow" panose="020B0606020202030204" pitchFamily="34" charset="0"/>
                <a:ea typeface="+mn-ea"/>
                <a:cs typeface="+mn-cs"/>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r>
              <a:rPr lang="en-US" sz="7500" dirty="0" smtClean="0">
                <a:solidFill>
                  <a:srgbClr val="EF3E42"/>
                </a:solidFill>
              </a:rPr>
              <a:t>5</a:t>
            </a:r>
            <a:endParaRPr lang="en-US" sz="7500" dirty="0">
              <a:solidFill>
                <a:srgbClr val="EF3E42"/>
              </a:solidFill>
            </a:endParaRPr>
          </a:p>
        </p:txBody>
      </p:sp>
      <p:pic>
        <p:nvPicPr>
          <p:cNvPr id="11" name="Picture 10" descr="R:\President\Logos\Envision Logos_2016\EnvisionInsurance\EnvisionInsurance_Color_no_tag.png"/>
          <p:cNvPicPr>
            <a:picLocks noChangeAspect="1" noChangeArrowheads="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025883" y="6523556"/>
            <a:ext cx="2908196"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738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Text Placeholder 18"/>
          <p:cNvSpPr txBox="1">
            <a:spLocks/>
          </p:cNvSpPr>
          <p:nvPr userDrawn="1"/>
        </p:nvSpPr>
        <p:spPr>
          <a:xfrm>
            <a:off x="183741" y="6420639"/>
            <a:ext cx="2742339" cy="419708"/>
          </a:xfrm>
          <a:prstGeom prst="rect">
            <a:avLst/>
          </a:prstGeom>
        </p:spPr>
        <p:txBody>
          <a:bodyPr/>
          <a:lstStyle>
            <a:lvl1pPr marL="0" indent="0" algn="l" defTabSz="609585" rtl="0" eaLnBrk="1" latinLnBrk="0" hangingPunct="1">
              <a:spcBef>
                <a:spcPct val="20000"/>
              </a:spcBef>
              <a:buFont typeface="Arial"/>
              <a:buNone/>
              <a:defRPr sz="1000" b="0" kern="1200" baseline="0">
                <a:solidFill>
                  <a:srgbClr val="7E7C7E"/>
                </a:solidFill>
                <a:latin typeface="Arial Narrow" panose="020B0606020202030204" pitchFamily="34" charset="0"/>
                <a:ea typeface="+mn-ea"/>
                <a:cs typeface="+mn-cs"/>
              </a:defRPr>
            </a:lvl1pPr>
            <a:lvl2pPr marL="609585" indent="-304792" algn="l" defTabSz="609585" rtl="0" eaLnBrk="1" latinLnBrk="0" hangingPunct="1">
              <a:spcBef>
                <a:spcPct val="20000"/>
              </a:spcBef>
              <a:buFont typeface="Arial Narrow" panose="020B0606020202030204" pitchFamily="34" charset="0"/>
              <a:buChar char="−"/>
              <a:defRPr sz="2400" kern="1200">
                <a:solidFill>
                  <a:schemeClr val="accent4"/>
                </a:solidFill>
                <a:latin typeface="Arial Narrow" panose="020B0606020202030204" pitchFamily="34" charset="0"/>
                <a:ea typeface="+mn-ea"/>
                <a:cs typeface="+mn-cs"/>
              </a:defRPr>
            </a:lvl2pPr>
            <a:lvl3pPr marL="914377" indent="-304792" algn="l" defTabSz="609585" rtl="0" eaLnBrk="1" latinLnBrk="0" hangingPunct="1">
              <a:spcBef>
                <a:spcPct val="20000"/>
              </a:spcBef>
              <a:buFont typeface="Arial Narrow" panose="020B0606020202030204" pitchFamily="34" charset="0"/>
              <a:buChar char="−"/>
              <a:defRPr sz="2133" kern="1200">
                <a:solidFill>
                  <a:schemeClr val="accent4"/>
                </a:solidFill>
                <a:latin typeface="Arial Narrow" panose="020B0606020202030204" pitchFamily="34" charset="0"/>
                <a:ea typeface="+mn-ea"/>
                <a:cs typeface="+mn-cs"/>
              </a:defRPr>
            </a:lvl3pPr>
            <a:lvl4pPr marL="1219170"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4pPr>
            <a:lvl5pPr marL="1523962"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900" dirty="0" smtClean="0"/>
              <a:t>CONFIDENTIAL: Do not copy or distribute.</a:t>
            </a:r>
          </a:p>
          <a:p>
            <a:pPr defTabSz="914400">
              <a:lnSpc>
                <a:spcPts val="1400"/>
              </a:lnSpc>
              <a:spcBef>
                <a:spcPts val="0"/>
              </a:spcBef>
              <a:buFontTx/>
              <a:buNone/>
              <a:defRPr/>
            </a:pPr>
            <a:r>
              <a:rPr lang="en-US" sz="900" dirty="0" smtClean="0">
                <a:latin typeface="Arial Narrow"/>
                <a:ea typeface="Tahoma" panose="020B0604030504040204" pitchFamily="34" charset="0"/>
                <a:cs typeface="Tahoma" panose="020B0604030504040204" pitchFamily="34" charset="0"/>
              </a:rPr>
              <a:t>Copyright </a:t>
            </a:r>
            <a:r>
              <a:rPr lang="en-US" sz="900" dirty="0" smtClean="0">
                <a:latin typeface="Arial Narrow"/>
                <a:ea typeface="Tahoma" panose="020B0604030504040204" pitchFamily="34" charset="0"/>
                <a:cs typeface="Tahoma" panose="020B0604030504040204" pitchFamily="34" charset="0"/>
                <a:sym typeface="Symbol"/>
              </a:rPr>
              <a:t> 2017, EnvisionRxOptions – All rights reserved</a:t>
            </a:r>
          </a:p>
          <a:p>
            <a:endParaRPr lang="en-US" sz="900" dirty="0"/>
          </a:p>
        </p:txBody>
      </p:sp>
    </p:spTree>
    <p:extLst>
      <p:ext uri="{BB962C8B-B14F-4D97-AF65-F5344CB8AC3E}">
        <p14:creationId xmlns:p14="http://schemas.microsoft.com/office/powerpoint/2010/main" val="13934992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Lst>
  <p:timing>
    <p:tnLst>
      <p:par>
        <p:cTn id="1" dur="indefinite" restart="never" nodeType="tmRoot"/>
      </p:par>
    </p:tnLst>
  </p:timing>
  <p:hf hdr="0" ftr="0" dt="0"/>
  <p:txStyles>
    <p:titleStyle>
      <a:lvl1pPr algn="l" defTabSz="609585" rtl="0" eaLnBrk="1" latinLnBrk="0" hangingPunct="1">
        <a:spcBef>
          <a:spcPct val="0"/>
        </a:spcBef>
        <a:buNone/>
        <a:defRPr sz="3733" kern="1200">
          <a:solidFill>
            <a:schemeClr val="accent1"/>
          </a:solidFill>
          <a:latin typeface="Arial Narrow" panose="020B0606020202030204" pitchFamily="34" charset="0"/>
          <a:ea typeface="+mj-ea"/>
          <a:cs typeface="+mj-cs"/>
        </a:defRPr>
      </a:lvl1pPr>
    </p:titleStyle>
    <p:bodyStyle>
      <a:lvl1pPr marL="304792" indent="-304792" algn="l" defTabSz="609585" rtl="0" eaLnBrk="1" latinLnBrk="0" hangingPunct="1">
        <a:spcBef>
          <a:spcPct val="20000"/>
        </a:spcBef>
        <a:buFont typeface="Arial"/>
        <a:buChar char="•"/>
        <a:defRPr sz="2667" kern="1200">
          <a:solidFill>
            <a:schemeClr val="accent4"/>
          </a:solidFill>
          <a:latin typeface="Arial Narrow" panose="020B0606020202030204" pitchFamily="34" charset="0"/>
          <a:ea typeface="+mn-ea"/>
          <a:cs typeface="+mn-cs"/>
        </a:defRPr>
      </a:lvl1pPr>
      <a:lvl2pPr marL="609585" indent="-304792" algn="l" defTabSz="609585" rtl="0" eaLnBrk="1" latinLnBrk="0" hangingPunct="1">
        <a:spcBef>
          <a:spcPct val="20000"/>
        </a:spcBef>
        <a:buFont typeface="Arial Narrow" panose="020B0606020202030204" pitchFamily="34" charset="0"/>
        <a:buChar char="−"/>
        <a:defRPr sz="2400" kern="1200">
          <a:solidFill>
            <a:schemeClr val="accent4"/>
          </a:solidFill>
          <a:latin typeface="Arial Narrow" panose="020B0606020202030204" pitchFamily="34" charset="0"/>
          <a:ea typeface="+mn-ea"/>
          <a:cs typeface="+mn-cs"/>
        </a:defRPr>
      </a:lvl2pPr>
      <a:lvl3pPr marL="914377" indent="-304792" algn="l" defTabSz="609585" rtl="0" eaLnBrk="1" latinLnBrk="0" hangingPunct="1">
        <a:spcBef>
          <a:spcPct val="20000"/>
        </a:spcBef>
        <a:buFont typeface="Arial Narrow" panose="020B0606020202030204" pitchFamily="34" charset="0"/>
        <a:buChar char="−"/>
        <a:defRPr sz="2133" kern="1200">
          <a:solidFill>
            <a:schemeClr val="accent4"/>
          </a:solidFill>
          <a:latin typeface="Arial Narrow" panose="020B0606020202030204" pitchFamily="34" charset="0"/>
          <a:ea typeface="+mn-ea"/>
          <a:cs typeface="+mn-cs"/>
        </a:defRPr>
      </a:lvl3pPr>
      <a:lvl4pPr marL="1219170"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4pPr>
      <a:lvl5pPr marL="1523962"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5920386" y="6492875"/>
            <a:ext cx="340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392ABA42-D1AF-4AFC-9670-D6F918471F29}" type="slidenum">
              <a:rPr lang="en-US" smtClean="0">
                <a:solidFill>
                  <a:srgbClr val="4F4E4F">
                    <a:tint val="75000"/>
                  </a:srgbClr>
                </a:solidFill>
              </a:rPr>
              <a:pPr/>
              <a:t>‹#›</a:t>
            </a:fld>
            <a:endParaRPr lang="en-US" dirty="0">
              <a:solidFill>
                <a:srgbClr val="4F4E4F">
                  <a:tint val="75000"/>
                </a:srgbClr>
              </a:solidFill>
            </a:endParaRPr>
          </a:p>
        </p:txBody>
      </p:sp>
      <p:sp>
        <p:nvSpPr>
          <p:cNvPr id="4" name="Text Placeholder 18"/>
          <p:cNvSpPr txBox="1">
            <a:spLocks/>
          </p:cNvSpPr>
          <p:nvPr userDrawn="1"/>
        </p:nvSpPr>
        <p:spPr>
          <a:xfrm>
            <a:off x="183741" y="6420639"/>
            <a:ext cx="2742339" cy="419708"/>
          </a:xfrm>
          <a:prstGeom prst="rect">
            <a:avLst/>
          </a:prstGeom>
        </p:spPr>
        <p:txBody>
          <a:bodyPr/>
          <a:lstStyle>
            <a:lvl1pPr marL="0" indent="0" algn="l" defTabSz="609585" rtl="0" eaLnBrk="1" latinLnBrk="0" hangingPunct="1">
              <a:spcBef>
                <a:spcPct val="20000"/>
              </a:spcBef>
              <a:buFont typeface="Arial"/>
              <a:buNone/>
              <a:defRPr sz="1000" b="0" kern="1200" baseline="0">
                <a:solidFill>
                  <a:srgbClr val="7E7C7E"/>
                </a:solidFill>
                <a:latin typeface="Arial Narrow" panose="020B0606020202030204" pitchFamily="34" charset="0"/>
                <a:ea typeface="+mn-ea"/>
                <a:cs typeface="+mn-cs"/>
              </a:defRPr>
            </a:lvl1pPr>
            <a:lvl2pPr marL="609585" indent="-304792" algn="l" defTabSz="609585" rtl="0" eaLnBrk="1" latinLnBrk="0" hangingPunct="1">
              <a:spcBef>
                <a:spcPct val="20000"/>
              </a:spcBef>
              <a:buFont typeface="Arial Narrow" panose="020B0606020202030204" pitchFamily="34" charset="0"/>
              <a:buChar char="−"/>
              <a:defRPr sz="2400" kern="1200">
                <a:solidFill>
                  <a:schemeClr val="accent4"/>
                </a:solidFill>
                <a:latin typeface="Arial Narrow" panose="020B0606020202030204" pitchFamily="34" charset="0"/>
                <a:ea typeface="+mn-ea"/>
                <a:cs typeface="+mn-cs"/>
              </a:defRPr>
            </a:lvl2pPr>
            <a:lvl3pPr marL="914377" indent="-304792" algn="l" defTabSz="609585" rtl="0" eaLnBrk="1" latinLnBrk="0" hangingPunct="1">
              <a:spcBef>
                <a:spcPct val="20000"/>
              </a:spcBef>
              <a:buFont typeface="Arial Narrow" panose="020B0606020202030204" pitchFamily="34" charset="0"/>
              <a:buChar char="−"/>
              <a:defRPr sz="2133" kern="1200">
                <a:solidFill>
                  <a:schemeClr val="accent4"/>
                </a:solidFill>
                <a:latin typeface="Arial Narrow" panose="020B0606020202030204" pitchFamily="34" charset="0"/>
                <a:ea typeface="+mn-ea"/>
                <a:cs typeface="+mn-cs"/>
              </a:defRPr>
            </a:lvl3pPr>
            <a:lvl4pPr marL="1219170"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4pPr>
            <a:lvl5pPr marL="1523962"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900" dirty="0" smtClean="0"/>
              <a:t>CONFIDENTIAL: Do not copy or distribute.</a:t>
            </a:r>
          </a:p>
          <a:p>
            <a:pPr defTabSz="914400">
              <a:lnSpc>
                <a:spcPts val="1400"/>
              </a:lnSpc>
              <a:spcBef>
                <a:spcPts val="0"/>
              </a:spcBef>
              <a:buFontTx/>
              <a:buNone/>
              <a:defRPr/>
            </a:pPr>
            <a:r>
              <a:rPr lang="en-US" sz="900" dirty="0" smtClean="0">
                <a:latin typeface="Arial Narrow"/>
                <a:ea typeface="Tahoma" panose="020B0604030504040204" pitchFamily="34" charset="0"/>
                <a:cs typeface="Tahoma" panose="020B0604030504040204" pitchFamily="34" charset="0"/>
              </a:rPr>
              <a:t>Copyright </a:t>
            </a:r>
            <a:r>
              <a:rPr lang="en-US" sz="900" dirty="0" smtClean="0">
                <a:latin typeface="Arial Narrow"/>
                <a:ea typeface="Tahoma" panose="020B0604030504040204" pitchFamily="34" charset="0"/>
                <a:cs typeface="Tahoma" panose="020B0604030504040204" pitchFamily="34" charset="0"/>
                <a:sym typeface="Symbol"/>
              </a:rPr>
              <a:t> 2017, EnvisionRxOptions – All rights reserved</a:t>
            </a:r>
          </a:p>
          <a:p>
            <a:endParaRPr lang="en-US" sz="900" dirty="0"/>
          </a:p>
        </p:txBody>
      </p:sp>
    </p:spTree>
    <p:extLst>
      <p:ext uri="{BB962C8B-B14F-4D97-AF65-F5344CB8AC3E}">
        <p14:creationId xmlns:p14="http://schemas.microsoft.com/office/powerpoint/2010/main" val="143709177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Lst>
  <p:timing>
    <p:tnLst>
      <p:par>
        <p:cTn id="1" dur="indefinite" restart="never" nodeType="tmRoot"/>
      </p:par>
    </p:tnLst>
  </p:timing>
  <p:hf hdr="0" ftr="0" dt="0"/>
  <p:txStyles>
    <p:titleStyle>
      <a:lvl1pPr algn="l" defTabSz="609585" rtl="0" eaLnBrk="1" latinLnBrk="0" hangingPunct="1">
        <a:spcBef>
          <a:spcPct val="0"/>
        </a:spcBef>
        <a:buNone/>
        <a:defRPr sz="3733" kern="1200">
          <a:solidFill>
            <a:schemeClr val="accent1"/>
          </a:solidFill>
          <a:latin typeface="Arial Narrow" panose="020B0606020202030204" pitchFamily="34" charset="0"/>
          <a:ea typeface="+mj-ea"/>
          <a:cs typeface="+mj-cs"/>
        </a:defRPr>
      </a:lvl1pPr>
    </p:titleStyle>
    <p:bodyStyle>
      <a:lvl1pPr marL="304792" indent="-304792" algn="l" defTabSz="609585" rtl="0" eaLnBrk="1" latinLnBrk="0" hangingPunct="1">
        <a:spcBef>
          <a:spcPct val="20000"/>
        </a:spcBef>
        <a:buFont typeface="Arial"/>
        <a:buChar char="•"/>
        <a:defRPr sz="2667" kern="1200">
          <a:solidFill>
            <a:schemeClr val="accent4"/>
          </a:solidFill>
          <a:latin typeface="Arial Narrow" panose="020B0606020202030204" pitchFamily="34" charset="0"/>
          <a:ea typeface="+mn-ea"/>
          <a:cs typeface="+mn-cs"/>
        </a:defRPr>
      </a:lvl1pPr>
      <a:lvl2pPr marL="609585" indent="-304792" algn="l" defTabSz="609585" rtl="0" eaLnBrk="1" latinLnBrk="0" hangingPunct="1">
        <a:spcBef>
          <a:spcPct val="20000"/>
        </a:spcBef>
        <a:buFont typeface="Arial Narrow" panose="020B0606020202030204" pitchFamily="34" charset="0"/>
        <a:buChar char="−"/>
        <a:defRPr sz="2400" kern="1200">
          <a:solidFill>
            <a:schemeClr val="accent4"/>
          </a:solidFill>
          <a:latin typeface="Arial Narrow" panose="020B0606020202030204" pitchFamily="34" charset="0"/>
          <a:ea typeface="+mn-ea"/>
          <a:cs typeface="+mn-cs"/>
        </a:defRPr>
      </a:lvl2pPr>
      <a:lvl3pPr marL="914377" indent="-304792" algn="l" defTabSz="609585" rtl="0" eaLnBrk="1" latinLnBrk="0" hangingPunct="1">
        <a:spcBef>
          <a:spcPct val="20000"/>
        </a:spcBef>
        <a:buFont typeface="Arial Narrow" panose="020B0606020202030204" pitchFamily="34" charset="0"/>
        <a:buChar char="−"/>
        <a:defRPr sz="2133" kern="1200">
          <a:solidFill>
            <a:schemeClr val="accent4"/>
          </a:solidFill>
          <a:latin typeface="Arial Narrow" panose="020B0606020202030204" pitchFamily="34" charset="0"/>
          <a:ea typeface="+mn-ea"/>
          <a:cs typeface="+mn-cs"/>
        </a:defRPr>
      </a:lvl3pPr>
      <a:lvl4pPr marL="1219170"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4pPr>
      <a:lvl5pPr marL="1523962" indent="-304792" algn="l" defTabSz="609585" rtl="0" eaLnBrk="1" latinLnBrk="0" hangingPunct="1">
        <a:spcBef>
          <a:spcPct val="20000"/>
        </a:spcBef>
        <a:buFont typeface="Arial Narrow" panose="020B0606020202030204" pitchFamily="34" charset="0"/>
        <a:buChar char="−"/>
        <a:defRPr sz="1867" kern="1200">
          <a:solidFill>
            <a:schemeClr val="accent4"/>
          </a:solidFill>
          <a:latin typeface="Arial Narrow" panose="020B0606020202030204" pitchFamily="34"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envisionagentsupport@envisionrx.com" TargetMode="Externa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envisionagentsupport@envisionrx.com" TargetMode="Externa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envisionrxplus.com/" TargetMode="External"/><Relationship Id="rId2" Type="http://schemas.openxmlformats.org/officeDocument/2006/relationships/hyperlink" Target="https://eic.callidusinsurance.net/ICM/"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broker.envisionrxplus.com/" TargetMode="External"/><Relationship Id="rId2" Type="http://schemas.openxmlformats.org/officeDocument/2006/relationships/hyperlink" Target="https://eic.callidusinsurance.net/ICM"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a:t>
            </a:fld>
            <a:endParaRPr lang="en-US" dirty="0">
              <a:solidFill>
                <a:srgbClr val="4F4E4F">
                  <a:tint val="75000"/>
                </a:srgbClr>
              </a:solidFill>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3855" y="3792473"/>
            <a:ext cx="97726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715156" y="3924413"/>
            <a:ext cx="0" cy="123503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96457" y="4697781"/>
            <a:ext cx="8975974" cy="461665"/>
          </a:xfrm>
          <a:prstGeom prst="rect">
            <a:avLst/>
          </a:prstGeom>
          <a:noFill/>
        </p:spPr>
        <p:txBody>
          <a:bodyPr wrap="square" rtlCol="0">
            <a:spAutoFit/>
          </a:bodyPr>
          <a:lstStyle/>
          <a:p>
            <a:r>
              <a:rPr lang="en-US" sz="2400" dirty="0" smtClean="0">
                <a:solidFill>
                  <a:srgbClr val="4F4E4F"/>
                </a:solidFill>
              </a:rPr>
              <a:t>New Broker Onboarding training in Callidus Cloud for EnvisionRxPlus for 2020</a:t>
            </a:r>
            <a:endParaRPr lang="en-US" sz="2400" dirty="0">
              <a:solidFill>
                <a:srgbClr val="4F4E4F"/>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593" y="4032175"/>
            <a:ext cx="3688088" cy="612649"/>
          </a:xfrm>
          <a:prstGeom prst="rect">
            <a:avLst/>
          </a:prstGeom>
        </p:spPr>
      </p:pic>
    </p:spTree>
    <p:extLst>
      <p:ext uri="{BB962C8B-B14F-4D97-AF65-F5344CB8AC3E}">
        <p14:creationId xmlns:p14="http://schemas.microsoft.com/office/powerpoint/2010/main" val="106831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10</a:t>
            </a:fld>
            <a:endParaRPr lang="en-US" dirty="0">
              <a:solidFill>
                <a:srgbClr val="4F4E4F">
                  <a:tint val="75000"/>
                </a:srgbClr>
              </a:solidFill>
            </a:endParaRPr>
          </a:p>
        </p:txBody>
      </p:sp>
      <p:sp>
        <p:nvSpPr>
          <p:cNvPr id="5" name="Rectangle 4"/>
          <p:cNvSpPr/>
          <p:nvPr/>
        </p:nvSpPr>
        <p:spPr>
          <a:xfrm>
            <a:off x="4562646" y="170756"/>
            <a:ext cx="2555123"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7 - Licenses Tab</a:t>
            </a:r>
            <a:endParaRPr lang="en-US" b="1" dirty="0">
              <a:solidFill>
                <a:schemeClr val="tx1">
                  <a:lumMod val="50000"/>
                </a:schemeClr>
              </a:solidFill>
            </a:endParaRPr>
          </a:p>
        </p:txBody>
      </p:sp>
      <p:sp>
        <p:nvSpPr>
          <p:cNvPr id="8" name="Rectangle 7"/>
          <p:cNvSpPr/>
          <p:nvPr/>
        </p:nvSpPr>
        <p:spPr>
          <a:xfrm>
            <a:off x="1431611" y="632421"/>
            <a:ext cx="8977549" cy="1308050"/>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Your ACTIVE licenses will appear as per the NIPR report. ONLY Check the boxes for the states you plan to ACTIVELY sell in.  Please DO NOT check a state you will NOT be selling in. </a:t>
            </a:r>
            <a:endParaRPr lang="en-US" sz="1600" dirty="0" smtClean="0">
              <a:latin typeface="Arial" panose="020B0604020202020204" pitchFamily="34" charset="0"/>
              <a:cs typeface="Arial" panose="020B0604020202020204" pitchFamily="34" charset="0"/>
            </a:endParaRPr>
          </a:p>
          <a:p>
            <a:endParaRPr lang="en-US" sz="1600" dirty="0" smtClean="0"/>
          </a:p>
          <a:p>
            <a:r>
              <a:rPr lang="en-US" sz="1500" dirty="0" smtClean="0">
                <a:latin typeface="Arial" panose="020B0604020202020204" pitchFamily="34" charset="0"/>
                <a:cs typeface="Arial" panose="020B0604020202020204" pitchFamily="34" charset="0"/>
              </a:rPr>
              <a:t>At least one license must be selected.                               Click save and move to the </a:t>
            </a:r>
            <a:r>
              <a:rPr lang="en-US" sz="1500" i="1" dirty="0" smtClean="0">
                <a:latin typeface="Arial" panose="020B0604020202020204" pitchFamily="34" charset="0"/>
                <a:cs typeface="Arial" panose="020B0604020202020204" pitchFamily="34" charset="0"/>
              </a:rPr>
              <a:t>next</a:t>
            </a:r>
            <a:r>
              <a:rPr lang="en-US" sz="1500" dirty="0" smtClean="0">
                <a:latin typeface="Arial" panose="020B0604020202020204" pitchFamily="34" charset="0"/>
                <a:cs typeface="Arial" panose="020B0604020202020204" pitchFamily="34" charset="0"/>
              </a:rPr>
              <a:t> tab.</a:t>
            </a:r>
            <a:endParaRPr lang="en-US" sz="15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52140" t="14321" r="1543" b="19943"/>
          <a:stretch/>
        </p:blipFill>
        <p:spPr>
          <a:xfrm>
            <a:off x="1190305" y="2239397"/>
            <a:ext cx="9801056" cy="3912068"/>
          </a:xfrm>
          <a:prstGeom prst="rect">
            <a:avLst/>
          </a:prstGeom>
        </p:spPr>
      </p:pic>
      <p:sp>
        <p:nvSpPr>
          <p:cNvPr id="9" name="TextBox 8"/>
          <p:cNvSpPr txBox="1"/>
          <p:nvPr/>
        </p:nvSpPr>
        <p:spPr>
          <a:xfrm>
            <a:off x="1912774" y="4683969"/>
            <a:ext cx="298580" cy="1399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6842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11</a:t>
            </a:fld>
            <a:endParaRPr lang="en-US" dirty="0">
              <a:solidFill>
                <a:srgbClr val="4F4E4F">
                  <a:tint val="75000"/>
                </a:srgbClr>
              </a:solidFill>
            </a:endParaRPr>
          </a:p>
        </p:txBody>
      </p:sp>
      <p:sp>
        <p:nvSpPr>
          <p:cNvPr id="5" name="Rectangle 4"/>
          <p:cNvSpPr/>
          <p:nvPr/>
        </p:nvSpPr>
        <p:spPr>
          <a:xfrm>
            <a:off x="4034203" y="114659"/>
            <a:ext cx="4113260" cy="461665"/>
          </a:xfrm>
          <a:prstGeom prst="rect">
            <a:avLst/>
          </a:prstGeom>
        </p:spPr>
        <p:txBody>
          <a:bodyPr wrap="square">
            <a:spAutoFit/>
          </a:bodyPr>
          <a:lstStyle/>
          <a:p>
            <a:r>
              <a:rPr lang="en-US" sz="2400" b="1" dirty="0" smtClean="0">
                <a:solidFill>
                  <a:schemeClr val="tx1">
                    <a:lumMod val="50000"/>
                  </a:schemeClr>
                </a:solidFill>
                <a:latin typeface="Arial" panose="020B0604020202020204" pitchFamily="34" charset="0"/>
                <a:cs typeface="Arial" panose="020B0604020202020204" pitchFamily="34" charset="0"/>
              </a:rPr>
              <a:t>8 - Appointments Tab</a:t>
            </a:r>
            <a:endParaRPr lang="en-US" sz="2400" b="1" dirty="0">
              <a:solidFill>
                <a:schemeClr val="tx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2686915" y="837716"/>
            <a:ext cx="5369932" cy="1200329"/>
          </a:xfrm>
          <a:prstGeom prst="rect">
            <a:avLst/>
          </a:prstGeom>
          <a:noFill/>
        </p:spPr>
        <p:txBody>
          <a:bodyPr wrap="none" rtlCol="0">
            <a:spAutoFit/>
          </a:bodyPr>
          <a:lstStyle/>
          <a:p>
            <a:endParaRPr lang="en-US" sz="1600" dirty="0">
              <a:latin typeface="Arial" panose="020B0604020202020204" pitchFamily="34" charset="0"/>
              <a:cs typeface="Arial" panose="020B0604020202020204" pitchFamily="34" charset="0"/>
            </a:endParaRPr>
          </a:p>
          <a:p>
            <a:r>
              <a:rPr lang="en-US" sz="1400" i="1" dirty="0" smtClean="0">
                <a:latin typeface="Arial" panose="020B0604020202020204" pitchFamily="34" charset="0"/>
                <a:cs typeface="Arial" panose="020B0604020202020204" pitchFamily="34" charset="0"/>
              </a:rPr>
              <a:t>This Tab does not require any input. It simply displays information</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Go to the next Tab, Background Questionnaire</a:t>
            </a:r>
            <a:endParaRPr lang="en-US"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51876" t="14977" r="3960" b="33019"/>
          <a:stretch/>
        </p:blipFill>
        <p:spPr>
          <a:xfrm>
            <a:off x="1029730" y="2676087"/>
            <a:ext cx="8983370" cy="2975069"/>
          </a:xfrm>
          <a:prstGeom prst="rect">
            <a:avLst/>
          </a:prstGeom>
        </p:spPr>
      </p:pic>
    </p:spTree>
    <p:extLst>
      <p:ext uri="{BB962C8B-B14F-4D97-AF65-F5344CB8AC3E}">
        <p14:creationId xmlns:p14="http://schemas.microsoft.com/office/powerpoint/2010/main" val="322984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12</a:t>
            </a:fld>
            <a:endParaRPr lang="en-US" dirty="0">
              <a:solidFill>
                <a:srgbClr val="4F4E4F">
                  <a:tint val="75000"/>
                </a:srgbClr>
              </a:solidFill>
            </a:endParaRPr>
          </a:p>
        </p:txBody>
      </p:sp>
      <p:sp>
        <p:nvSpPr>
          <p:cNvPr id="5" name="Rectangle 4"/>
          <p:cNvSpPr/>
          <p:nvPr/>
        </p:nvSpPr>
        <p:spPr>
          <a:xfrm>
            <a:off x="3045659" y="224232"/>
            <a:ext cx="5185650"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9 - Background Questionnaire Tab</a:t>
            </a:r>
            <a:endParaRPr lang="en-US" b="1" dirty="0">
              <a:solidFill>
                <a:schemeClr val="tx1">
                  <a:lumMod val="50000"/>
                </a:schemeClr>
              </a:solidFill>
            </a:endParaRPr>
          </a:p>
        </p:txBody>
      </p:sp>
      <p:sp>
        <p:nvSpPr>
          <p:cNvPr id="8" name="Rectangle 7"/>
          <p:cNvSpPr/>
          <p:nvPr/>
        </p:nvSpPr>
        <p:spPr>
          <a:xfrm>
            <a:off x="626075" y="888324"/>
            <a:ext cx="10758196" cy="375487"/>
          </a:xfrm>
          <a:prstGeom prst="rect">
            <a:avLst/>
          </a:prstGeom>
        </p:spPr>
        <p:txBody>
          <a:bodyPr wrap="square">
            <a:spAutoFit/>
          </a:bodyPr>
          <a:lstStyle/>
          <a:p>
            <a:pPr>
              <a:lnSpc>
                <a:spcPct val="115000"/>
              </a:lnSpc>
            </a:pPr>
            <a:r>
              <a:rPr lang="en-US" sz="1600" b="1" dirty="0" smtClean="0">
                <a:solidFill>
                  <a:srgbClr val="000000"/>
                </a:solidFill>
                <a:effectLst/>
                <a:latin typeface="Arial" panose="020B0604020202020204" pitchFamily="34" charset="0"/>
                <a:ea typeface="Arial" panose="020B0604020202020204" pitchFamily="34" charset="0"/>
              </a:rPr>
              <a:t>Answer all background questions, providing explanations for each “Yes” answer in the box that will appear</a:t>
            </a:r>
            <a:r>
              <a:rPr lang="en-US" sz="1100" b="1" dirty="0" smtClean="0">
                <a:solidFill>
                  <a:srgbClr val="000000"/>
                </a:solidFill>
                <a:effectLst/>
                <a:latin typeface="Arial" panose="020B0604020202020204" pitchFamily="34" charset="0"/>
                <a:ea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endParaRPr>
          </a:p>
        </p:txBody>
      </p:sp>
      <p:sp>
        <p:nvSpPr>
          <p:cNvPr id="13" name="Rectangle 12"/>
          <p:cNvSpPr/>
          <p:nvPr/>
        </p:nvSpPr>
        <p:spPr>
          <a:xfrm>
            <a:off x="2022623" y="1596618"/>
            <a:ext cx="6096000" cy="646331"/>
          </a:xfrm>
          <a:prstGeom prst="rect">
            <a:avLst/>
          </a:prstGeom>
        </p:spPr>
        <p:txBody>
          <a:bodyPr>
            <a:spAutoFit/>
          </a:bodyPr>
          <a:lstStyle/>
          <a:p>
            <a:endParaRPr lang="en-US" dirty="0" smtClean="0"/>
          </a:p>
          <a:p>
            <a:endParaRPr lang="en-US" dirty="0"/>
          </a:p>
        </p:txBody>
      </p:sp>
      <p:pic>
        <p:nvPicPr>
          <p:cNvPr id="7" name="Picture 6"/>
          <p:cNvPicPr>
            <a:picLocks noChangeAspect="1"/>
          </p:cNvPicPr>
          <p:nvPr/>
        </p:nvPicPr>
        <p:blipFill rotWithShape="1">
          <a:blip r:embed="rId2"/>
          <a:srcRect l="52007" t="13231" r="4812" b="3878"/>
          <a:stretch/>
        </p:blipFill>
        <p:spPr>
          <a:xfrm>
            <a:off x="1145057" y="1394191"/>
            <a:ext cx="9238877" cy="4987947"/>
          </a:xfrm>
          <a:prstGeom prst="rect">
            <a:avLst/>
          </a:prstGeom>
        </p:spPr>
      </p:pic>
    </p:spTree>
    <p:extLst>
      <p:ext uri="{BB962C8B-B14F-4D97-AF65-F5344CB8AC3E}">
        <p14:creationId xmlns:p14="http://schemas.microsoft.com/office/powerpoint/2010/main" val="5058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13</a:t>
            </a:fld>
            <a:endParaRPr lang="en-US" dirty="0">
              <a:solidFill>
                <a:srgbClr val="4F4E4F">
                  <a:tint val="75000"/>
                </a:srgbClr>
              </a:solidFill>
            </a:endParaRPr>
          </a:p>
        </p:txBody>
      </p:sp>
      <p:pic>
        <p:nvPicPr>
          <p:cNvPr id="6" name="Picture 5"/>
          <p:cNvPicPr/>
          <p:nvPr/>
        </p:nvPicPr>
        <p:blipFill rotWithShape="1">
          <a:blip r:embed="rId2"/>
          <a:srcRect t="42991"/>
          <a:stretch/>
        </p:blipFill>
        <p:spPr>
          <a:xfrm>
            <a:off x="2646785" y="4837662"/>
            <a:ext cx="6357171" cy="1348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56935" y="1047472"/>
            <a:ext cx="11531063" cy="1969770"/>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There may be several different type of agreements, depending on onboarding assignment.  Click each agreement button to open them</a:t>
            </a:r>
            <a:r>
              <a:rPr lang="en-US" sz="1400" b="1" dirty="0" smtClean="0">
                <a:latin typeface="Arial" panose="020B0604020202020204" pitchFamily="34" charset="0"/>
                <a:cs typeface="Arial" panose="020B0604020202020204" pitchFamily="34" charset="0"/>
              </a:rPr>
              <a:t>.</a:t>
            </a:r>
          </a:p>
          <a:p>
            <a:endParaRPr lang="en-US" sz="1400" b="1"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Agreements </a:t>
            </a:r>
            <a:r>
              <a:rPr lang="en-US" sz="1500" b="1" dirty="0" smtClean="0">
                <a:solidFill>
                  <a:srgbClr val="FF0000"/>
                </a:solidFill>
                <a:latin typeface="Arial" panose="020B0604020202020204" pitchFamily="34" charset="0"/>
                <a:cs typeface="Arial" panose="020B0604020202020204" pitchFamily="34" charset="0"/>
              </a:rPr>
              <a:t>MUST</a:t>
            </a:r>
            <a:r>
              <a:rPr lang="en-US" sz="1500" dirty="0" smtClean="0">
                <a:latin typeface="Arial" panose="020B0604020202020204" pitchFamily="34" charset="0"/>
                <a:cs typeface="Arial" panose="020B0604020202020204" pitchFamily="34" charset="0"/>
              </a:rPr>
              <a:t> be signed using your full name as given on the General tab. If you are not using the proper signature the system will show you the proper way to sign in red below the box. Click the SIGN Button after typing in your signature</a:t>
            </a:r>
          </a:p>
          <a:p>
            <a:endParaRPr lang="en-US" sz="1400" dirty="0" smtClean="0"/>
          </a:p>
          <a:p>
            <a:endParaRPr lang="en-US" sz="1400" dirty="0" smtClean="0">
              <a:latin typeface="Arial" panose="020B0604020202020204" pitchFamily="34" charset="0"/>
              <a:cs typeface="Arial" panose="020B0604020202020204" pitchFamily="34" charset="0"/>
            </a:endParaRPr>
          </a:p>
          <a:p>
            <a:endParaRPr lang="en-US" dirty="0" smtClean="0"/>
          </a:p>
        </p:txBody>
      </p:sp>
      <p:cxnSp>
        <p:nvCxnSpPr>
          <p:cNvPr id="23" name="Straight Arrow Connector 22"/>
          <p:cNvCxnSpPr/>
          <p:nvPr/>
        </p:nvCxnSpPr>
        <p:spPr>
          <a:xfrm>
            <a:off x="2261828" y="6060388"/>
            <a:ext cx="1662869" cy="422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 name="TextBox 2"/>
          <p:cNvSpPr txBox="1"/>
          <p:nvPr/>
        </p:nvSpPr>
        <p:spPr>
          <a:xfrm>
            <a:off x="3720018" y="202403"/>
            <a:ext cx="5082526"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10 – Background Agreement Tab</a:t>
            </a:r>
            <a:endParaRPr lang="en-US" sz="24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srcRect l="52113" t="20926" r="4743" b="46388"/>
          <a:stretch/>
        </p:blipFill>
        <p:spPr>
          <a:xfrm>
            <a:off x="1524001" y="2972923"/>
            <a:ext cx="7976098" cy="1699532"/>
          </a:xfrm>
          <a:prstGeom prst="rect">
            <a:avLst/>
          </a:prstGeom>
        </p:spPr>
      </p:pic>
      <p:pic>
        <p:nvPicPr>
          <p:cNvPr id="4" name="Picture 3"/>
          <p:cNvPicPr>
            <a:picLocks noChangeAspect="1"/>
          </p:cNvPicPr>
          <p:nvPr/>
        </p:nvPicPr>
        <p:blipFill rotWithShape="1">
          <a:blip r:embed="rId4"/>
          <a:srcRect l="9259" t="16870" r="14079" b="29279"/>
          <a:stretch/>
        </p:blipFill>
        <p:spPr>
          <a:xfrm>
            <a:off x="3924697" y="2688891"/>
            <a:ext cx="3599936" cy="271848"/>
          </a:xfrm>
          <a:prstGeom prst="rect">
            <a:avLst/>
          </a:prstGeom>
        </p:spPr>
      </p:pic>
    </p:spTree>
    <p:extLst>
      <p:ext uri="{BB962C8B-B14F-4D97-AF65-F5344CB8AC3E}">
        <p14:creationId xmlns:p14="http://schemas.microsoft.com/office/powerpoint/2010/main" val="184564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14</a:t>
            </a:fld>
            <a:endParaRPr lang="en-US" dirty="0">
              <a:solidFill>
                <a:srgbClr val="4F4E4F">
                  <a:tint val="75000"/>
                </a:srgbClr>
              </a:solidFill>
            </a:endParaRPr>
          </a:p>
        </p:txBody>
      </p:sp>
      <p:sp>
        <p:nvSpPr>
          <p:cNvPr id="7" name="Rectangle 6"/>
          <p:cNvSpPr/>
          <p:nvPr/>
        </p:nvSpPr>
        <p:spPr>
          <a:xfrm>
            <a:off x="762530" y="943623"/>
            <a:ext cx="10656605" cy="1107996"/>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Provide all required E&amp;O insurance information and upload a copy of your policy certificate</a:t>
            </a:r>
            <a:r>
              <a:rPr lang="en-US" sz="1400" b="1"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endParaRPr lang="en-US" dirty="0" smtClean="0"/>
          </a:p>
          <a:p>
            <a:endParaRPr lang="en-US" dirty="0"/>
          </a:p>
        </p:txBody>
      </p:sp>
      <p:sp>
        <p:nvSpPr>
          <p:cNvPr id="3" name="TextBox 2"/>
          <p:cNvSpPr txBox="1"/>
          <p:nvPr/>
        </p:nvSpPr>
        <p:spPr>
          <a:xfrm>
            <a:off x="4730620" y="278823"/>
            <a:ext cx="3340360"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11 – Insurance Tab</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51846" t="14540" r="5596" b="24987"/>
          <a:stretch/>
        </p:blipFill>
        <p:spPr>
          <a:xfrm>
            <a:off x="305242" y="1474237"/>
            <a:ext cx="11230287" cy="4488024"/>
          </a:xfrm>
          <a:prstGeom prst="rect">
            <a:avLst/>
          </a:prstGeom>
        </p:spPr>
      </p:pic>
      <p:pic>
        <p:nvPicPr>
          <p:cNvPr id="8" name="Picture 7"/>
          <p:cNvPicPr>
            <a:picLocks noChangeAspect="1"/>
          </p:cNvPicPr>
          <p:nvPr/>
        </p:nvPicPr>
        <p:blipFill>
          <a:blip r:embed="rId3"/>
          <a:stretch>
            <a:fillRect/>
          </a:stretch>
        </p:blipFill>
        <p:spPr>
          <a:xfrm rot="15411928">
            <a:off x="7649546" y="5265257"/>
            <a:ext cx="1047313" cy="304826"/>
          </a:xfrm>
          <a:prstGeom prst="rect">
            <a:avLst/>
          </a:prstGeom>
        </p:spPr>
      </p:pic>
      <p:sp>
        <p:nvSpPr>
          <p:cNvPr id="4" name="Rectangle 3"/>
          <p:cNvSpPr/>
          <p:nvPr/>
        </p:nvSpPr>
        <p:spPr>
          <a:xfrm>
            <a:off x="8173202" y="5096788"/>
            <a:ext cx="1388522" cy="369332"/>
          </a:xfrm>
          <a:prstGeom prst="rect">
            <a:avLst/>
          </a:prstGeom>
        </p:spPr>
        <p:txBody>
          <a:bodyPr wrap="none">
            <a:spAutoFit/>
          </a:bodyPr>
          <a:lstStyle/>
          <a:p>
            <a:r>
              <a:rPr lang="en-US" dirty="0"/>
              <a:t>Upload Button</a:t>
            </a:r>
          </a:p>
        </p:txBody>
      </p:sp>
    </p:spTree>
    <p:extLst>
      <p:ext uri="{BB962C8B-B14F-4D97-AF65-F5344CB8AC3E}">
        <p14:creationId xmlns:p14="http://schemas.microsoft.com/office/powerpoint/2010/main" val="4209727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15</a:t>
            </a:fld>
            <a:endParaRPr lang="en-US" dirty="0">
              <a:solidFill>
                <a:srgbClr val="4F4E4F">
                  <a:tint val="75000"/>
                </a:srgbClr>
              </a:solidFill>
            </a:endParaRPr>
          </a:p>
        </p:txBody>
      </p:sp>
      <p:sp>
        <p:nvSpPr>
          <p:cNvPr id="6" name="Rectangle 5"/>
          <p:cNvSpPr/>
          <p:nvPr/>
        </p:nvSpPr>
        <p:spPr>
          <a:xfrm>
            <a:off x="936976" y="635237"/>
            <a:ext cx="10318684" cy="1938992"/>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Banking Tab is designed for your banking situation.  Who will receive your base commissions?  </a:t>
            </a:r>
          </a:p>
          <a:p>
            <a:endParaRPr lang="en-US" sz="1600" b="1"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If Commissionable, </a:t>
            </a:r>
            <a:r>
              <a:rPr lang="en-US" sz="1600" dirty="0" smtClean="0">
                <a:latin typeface="Arial" panose="020B0604020202020204" pitchFamily="34" charset="0"/>
                <a:cs typeface="Arial" panose="020B0604020202020204" pitchFamily="34" charset="0"/>
              </a:rPr>
              <a:t>You can ONLY select one of the options : Yourself, your Agency, or to Assign your commissions to another Agent who is already appointed and in your same hierarchy</a:t>
            </a:r>
            <a:r>
              <a:rPr lang="en-US" sz="1600" b="1" dirty="0" smtClean="0">
                <a:latin typeface="Arial" panose="020B0604020202020204" pitchFamily="34" charset="0"/>
                <a:cs typeface="Arial" panose="020B0604020202020204" pitchFamily="34" charset="0"/>
              </a:rPr>
              <a:t>.</a:t>
            </a:r>
          </a:p>
          <a:p>
            <a:endParaRPr lang="en-US" sz="16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IF YOU ARE LOA /NON-COMMISSIONABLE</a:t>
            </a:r>
            <a:r>
              <a:rPr lang="en-US" sz="1400" dirty="0" smtClean="0">
                <a:latin typeface="Arial" panose="020B0604020202020204" pitchFamily="34" charset="0"/>
                <a:cs typeface="Arial" panose="020B0604020202020204" pitchFamily="34" charset="0"/>
              </a:rPr>
              <a:t>, You should NOT have this BANKING  tab.  If you do, STOP - call your Agency or Envision as you may have the wrong workflow.</a:t>
            </a:r>
          </a:p>
          <a:p>
            <a:endParaRPr lang="en-US" sz="1200" dirty="0" smtClean="0"/>
          </a:p>
        </p:txBody>
      </p:sp>
      <p:sp>
        <p:nvSpPr>
          <p:cNvPr id="3" name="Rectangle 2"/>
          <p:cNvSpPr/>
          <p:nvPr/>
        </p:nvSpPr>
        <p:spPr>
          <a:xfrm>
            <a:off x="3007360" y="29947"/>
            <a:ext cx="3772186" cy="461665"/>
          </a:xfrm>
          <a:prstGeom prst="rect">
            <a:avLst/>
          </a:prstGeom>
        </p:spPr>
        <p:txBody>
          <a:bodyPr wrap="none">
            <a:spAutoFit/>
          </a:bodyPr>
          <a:lstStyle/>
          <a:p>
            <a:pPr lvl="0"/>
            <a:r>
              <a:rPr lang="en-US" sz="2400" b="1" dirty="0">
                <a:solidFill>
                  <a:srgbClr val="4F4E4F"/>
                </a:solidFill>
                <a:latin typeface="Arial" panose="020B0604020202020204" pitchFamily="34" charset="0"/>
                <a:cs typeface="Arial" panose="020B0604020202020204" pitchFamily="34" charset="0"/>
              </a:rPr>
              <a:t>12.  Banking </a:t>
            </a:r>
            <a:r>
              <a:rPr lang="en-US" sz="2400" b="1" dirty="0" smtClean="0">
                <a:solidFill>
                  <a:srgbClr val="4F4E4F"/>
                </a:solidFill>
                <a:latin typeface="Arial" panose="020B0604020202020204" pitchFamily="34" charset="0"/>
                <a:cs typeface="Arial" panose="020B0604020202020204" pitchFamily="34" charset="0"/>
              </a:rPr>
              <a:t>Information</a:t>
            </a:r>
            <a:endParaRPr lang="en-US" sz="2400" b="1" dirty="0">
              <a:solidFill>
                <a:srgbClr val="4F4E4F"/>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51965" t="14045" r="6901" b="39095"/>
          <a:stretch/>
        </p:blipFill>
        <p:spPr>
          <a:xfrm>
            <a:off x="843636" y="2574229"/>
            <a:ext cx="10169050" cy="3258161"/>
          </a:xfrm>
          <a:prstGeom prst="rect">
            <a:avLst/>
          </a:prstGeom>
        </p:spPr>
      </p:pic>
    </p:spTree>
    <p:extLst>
      <p:ext uri="{BB962C8B-B14F-4D97-AF65-F5344CB8AC3E}">
        <p14:creationId xmlns:p14="http://schemas.microsoft.com/office/powerpoint/2010/main" val="427960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16</a:t>
            </a:fld>
            <a:endParaRPr lang="en-US" dirty="0">
              <a:solidFill>
                <a:srgbClr val="4F4E4F">
                  <a:tint val="75000"/>
                </a:srgbClr>
              </a:solidFill>
            </a:endParaRPr>
          </a:p>
        </p:txBody>
      </p:sp>
      <p:sp>
        <p:nvSpPr>
          <p:cNvPr id="6" name="Rectangle 5"/>
          <p:cNvSpPr/>
          <p:nvPr/>
        </p:nvSpPr>
        <p:spPr>
          <a:xfrm>
            <a:off x="931491" y="515024"/>
            <a:ext cx="10318684" cy="2492990"/>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 Who will receive your base commissions?  </a:t>
            </a:r>
          </a:p>
          <a:p>
            <a:r>
              <a:rPr lang="en-US" altLang="en-US" sz="16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FF0000"/>
                </a:solidFill>
                <a:latin typeface="Arial" panose="020B0604020202020204" pitchFamily="34" charset="0"/>
                <a:ea typeface="Arial" panose="020B0604020202020204" pitchFamily="34" charset="0"/>
                <a:cs typeface="Arial" panose="020B0604020202020204" pitchFamily="34" charset="0"/>
              </a:rPr>
              <a:t>1.) </a:t>
            </a:r>
            <a:r>
              <a:rPr lang="en-US" altLang="en-US" sz="1400" b="1" dirty="0" smtClean="0">
                <a:solidFill>
                  <a:srgbClr val="FF0000"/>
                </a:solidFill>
                <a:latin typeface="Arial" panose="020B0604020202020204" pitchFamily="34" charset="0"/>
                <a:ea typeface="Arial" panose="020B0604020202020204" pitchFamily="34" charset="0"/>
                <a:cs typeface="Arial" panose="020B0604020202020204" pitchFamily="34" charset="0"/>
              </a:rPr>
              <a:t>You – </a:t>
            </a:r>
            <a:r>
              <a:rPr lang="en-US" altLang="en-US" sz="1400" b="1" dirty="0" smtClean="0">
                <a:solidFill>
                  <a:srgbClr val="FF0000"/>
                </a:solidFill>
                <a:latin typeface="Arial" panose="020B0604020202020204" pitchFamily="34" charset="0"/>
                <a:cs typeface="Arial" panose="020B0604020202020204" pitchFamily="34" charset="0"/>
              </a:rPr>
              <a:t>using your SSN for tax purposes</a:t>
            </a:r>
            <a:r>
              <a:rPr lang="en-US" altLang="en-US" sz="1400" b="1" dirty="0" smtClean="0">
                <a:solidFill>
                  <a:srgbClr val="FF0000"/>
                </a:solidFill>
                <a:latin typeface="Arial" panose="020B0604020202020204" pitchFamily="34" charset="0"/>
                <a:ea typeface="Arial" panose="020B0604020202020204" pitchFamily="34" charset="0"/>
                <a:cs typeface="Arial" panose="020B0604020202020204" pitchFamily="34" charset="0"/>
              </a:rPr>
              <a:t> (See example below)</a:t>
            </a:r>
          </a:p>
          <a:p>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2.)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Your Owned Agency</a:t>
            </a:r>
            <a:r>
              <a:rPr lang="en-US" altLang="en-US" sz="1400" dirty="0" smtClean="0">
                <a:solidFill>
                  <a:schemeClr val="bg1">
                    <a:lumMod val="75000"/>
                  </a:schemeClr>
                </a:solidFill>
                <a:latin typeface="Arial" panose="020B0604020202020204" pitchFamily="34" charset="0"/>
                <a:cs typeface="Arial" panose="020B0604020202020204" pitchFamily="34" charset="0"/>
              </a:rPr>
              <a:t>, using your Tax ID/FEIN </a:t>
            </a:r>
            <a:r>
              <a:rPr lang="en-US" sz="1400" dirty="0" smtClean="0">
                <a:solidFill>
                  <a:schemeClr val="bg1">
                    <a:lumMod val="75000"/>
                  </a:schemeClr>
                </a:solidFill>
                <a:latin typeface="Arial" panose="020B0604020202020204" pitchFamily="34" charset="0"/>
                <a:cs typeface="Arial" panose="020B0604020202020204" pitchFamily="34" charset="0"/>
              </a:rPr>
              <a:t>for </a:t>
            </a:r>
            <a:r>
              <a:rPr lang="en-US" sz="1400" dirty="0">
                <a:solidFill>
                  <a:schemeClr val="bg1">
                    <a:lumMod val="75000"/>
                  </a:schemeClr>
                </a:solidFill>
                <a:latin typeface="Arial" panose="020B0604020202020204" pitchFamily="34" charset="0"/>
                <a:cs typeface="Arial" panose="020B0604020202020204" pitchFamily="34" charset="0"/>
              </a:rPr>
              <a:t>tax </a:t>
            </a:r>
            <a:r>
              <a:rPr lang="en-US" sz="1400" dirty="0" smtClean="0">
                <a:solidFill>
                  <a:schemeClr val="bg1">
                    <a:lumMod val="75000"/>
                  </a:schemeClr>
                </a:solidFill>
                <a:latin typeface="Arial" panose="020B0604020202020204" pitchFamily="34" charset="0"/>
                <a:cs typeface="Arial" panose="020B0604020202020204" pitchFamily="34" charset="0"/>
              </a:rPr>
              <a:t>purposes</a:t>
            </a:r>
            <a:endPar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endParaRPr>
          </a:p>
          <a:p>
            <a:r>
              <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3.) You wish to assign commissions to another Agent within your immediate hierarchy.  You will need to know the NPN number of this agent (The </a:t>
            </a:r>
            <a:r>
              <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Agent you wish to assign your commissions to must have already completed onboarding for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2020)  </a:t>
            </a:r>
            <a:endPar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Fields related to your choice of Payee will appear. Complete these fields and upload a voided check or banking document</a:t>
            </a:r>
          </a:p>
          <a:p>
            <a:endParaRPr lang="en-US" sz="1400"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IF YOU ARE LOA /NON-COMMISSIONABLE</a:t>
            </a:r>
            <a:r>
              <a:rPr lang="en-US" sz="1400" dirty="0" smtClean="0">
                <a:latin typeface="Arial" panose="020B0604020202020204" pitchFamily="34" charset="0"/>
                <a:cs typeface="Arial" panose="020B0604020202020204" pitchFamily="34" charset="0"/>
              </a:rPr>
              <a:t>, You should NOT have this BANKING  tab.  If you do, STOP - call your Agency or Envision as you may have the wrong workflow.</a:t>
            </a:r>
          </a:p>
          <a:p>
            <a:endParaRPr lang="en-US" sz="1200" dirty="0" smtClean="0"/>
          </a:p>
        </p:txBody>
      </p:sp>
      <p:sp>
        <p:nvSpPr>
          <p:cNvPr id="3" name="Rectangle 2"/>
          <p:cNvSpPr/>
          <p:nvPr/>
        </p:nvSpPr>
        <p:spPr>
          <a:xfrm>
            <a:off x="3007360" y="29947"/>
            <a:ext cx="3772186" cy="461665"/>
          </a:xfrm>
          <a:prstGeom prst="rect">
            <a:avLst/>
          </a:prstGeom>
        </p:spPr>
        <p:txBody>
          <a:bodyPr wrap="none">
            <a:spAutoFit/>
          </a:bodyPr>
          <a:lstStyle/>
          <a:p>
            <a:pPr lvl="0"/>
            <a:r>
              <a:rPr lang="en-US" sz="2400" b="1" dirty="0">
                <a:solidFill>
                  <a:srgbClr val="4F4E4F"/>
                </a:solidFill>
                <a:latin typeface="Arial" panose="020B0604020202020204" pitchFamily="34" charset="0"/>
                <a:cs typeface="Arial" panose="020B0604020202020204" pitchFamily="34" charset="0"/>
              </a:rPr>
              <a:t>12.  Banking </a:t>
            </a:r>
            <a:r>
              <a:rPr lang="en-US" sz="2400" b="1" dirty="0" smtClean="0">
                <a:solidFill>
                  <a:srgbClr val="4F4E4F"/>
                </a:solidFill>
                <a:latin typeface="Arial" panose="020B0604020202020204" pitchFamily="34" charset="0"/>
                <a:cs typeface="Arial" panose="020B0604020202020204" pitchFamily="34" charset="0"/>
              </a:rPr>
              <a:t>Information</a:t>
            </a:r>
            <a:endParaRPr lang="en-US" sz="2400" b="1" dirty="0">
              <a:solidFill>
                <a:srgbClr val="4F4E4F"/>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52058" t="14451" r="5419" b="16804"/>
          <a:stretch/>
        </p:blipFill>
        <p:spPr>
          <a:xfrm>
            <a:off x="1314812" y="2817342"/>
            <a:ext cx="8083557" cy="3675534"/>
          </a:xfrm>
          <a:prstGeom prst="rect">
            <a:avLst/>
          </a:prstGeom>
        </p:spPr>
      </p:pic>
      <p:sp>
        <p:nvSpPr>
          <p:cNvPr id="4" name="Rectangle 3"/>
          <p:cNvSpPr/>
          <p:nvPr/>
        </p:nvSpPr>
        <p:spPr>
          <a:xfrm>
            <a:off x="4872759" y="5758419"/>
            <a:ext cx="1388522" cy="369332"/>
          </a:xfrm>
          <a:prstGeom prst="rect">
            <a:avLst/>
          </a:prstGeom>
        </p:spPr>
        <p:txBody>
          <a:bodyPr wrap="none">
            <a:spAutoFit/>
          </a:bodyPr>
          <a:lstStyle/>
          <a:p>
            <a:r>
              <a:rPr lang="en-US" dirty="0"/>
              <a:t>Upload Button</a:t>
            </a:r>
          </a:p>
        </p:txBody>
      </p:sp>
      <p:pic>
        <p:nvPicPr>
          <p:cNvPr id="7" name="Picture 6"/>
          <p:cNvPicPr>
            <a:picLocks noChangeAspect="1"/>
          </p:cNvPicPr>
          <p:nvPr/>
        </p:nvPicPr>
        <p:blipFill>
          <a:blip r:embed="rId3"/>
          <a:stretch>
            <a:fillRect/>
          </a:stretch>
        </p:blipFill>
        <p:spPr>
          <a:xfrm rot="15975517">
            <a:off x="4418470" y="5921780"/>
            <a:ext cx="783216" cy="338551"/>
          </a:xfrm>
          <a:prstGeom prst="rect">
            <a:avLst/>
          </a:prstGeom>
        </p:spPr>
      </p:pic>
    </p:spTree>
    <p:extLst>
      <p:ext uri="{BB962C8B-B14F-4D97-AF65-F5344CB8AC3E}">
        <p14:creationId xmlns:p14="http://schemas.microsoft.com/office/powerpoint/2010/main" val="1195620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17</a:t>
            </a:fld>
            <a:endParaRPr lang="en-US" dirty="0">
              <a:solidFill>
                <a:srgbClr val="4F4E4F">
                  <a:tint val="75000"/>
                </a:srgbClr>
              </a:solidFill>
            </a:endParaRPr>
          </a:p>
        </p:txBody>
      </p:sp>
      <p:sp>
        <p:nvSpPr>
          <p:cNvPr id="6" name="Rectangle 5"/>
          <p:cNvSpPr/>
          <p:nvPr/>
        </p:nvSpPr>
        <p:spPr>
          <a:xfrm>
            <a:off x="939637" y="491612"/>
            <a:ext cx="10527957" cy="2708434"/>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 Who will receive your base commissions?  </a:t>
            </a:r>
          </a:p>
          <a:p>
            <a:r>
              <a:rPr lang="en-US" altLang="en-US" sz="16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1.)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You - </a:t>
            </a:r>
            <a:r>
              <a:rPr lang="en-US" sz="1400" dirty="0">
                <a:solidFill>
                  <a:schemeClr val="bg1">
                    <a:lumMod val="75000"/>
                  </a:schemeClr>
                </a:solidFill>
                <a:latin typeface="Arial" panose="020B0604020202020204" pitchFamily="34" charset="0"/>
                <a:cs typeface="Arial" panose="020B0604020202020204" pitchFamily="34" charset="0"/>
              </a:rPr>
              <a:t>if </a:t>
            </a:r>
            <a:r>
              <a:rPr lang="en-US" sz="1400" dirty="0" smtClean="0">
                <a:solidFill>
                  <a:schemeClr val="bg1">
                    <a:lumMod val="75000"/>
                  </a:schemeClr>
                </a:solidFill>
                <a:latin typeface="Arial" panose="020B0604020202020204" pitchFamily="34" charset="0"/>
                <a:cs typeface="Arial" panose="020B0604020202020204" pitchFamily="34" charset="0"/>
              </a:rPr>
              <a:t>you get your own commissions, </a:t>
            </a:r>
            <a:r>
              <a:rPr lang="en-US" sz="1400" dirty="0">
                <a:solidFill>
                  <a:schemeClr val="bg1">
                    <a:lumMod val="75000"/>
                  </a:schemeClr>
                </a:solidFill>
                <a:latin typeface="Arial" panose="020B0604020202020204" pitchFamily="34" charset="0"/>
                <a:cs typeface="Arial" panose="020B0604020202020204" pitchFamily="34" charset="0"/>
              </a:rPr>
              <a:t>you will need your SSN</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p>
          <a:p>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FF0000"/>
                </a:solidFill>
                <a:latin typeface="Arial" panose="020B0604020202020204" pitchFamily="34" charset="0"/>
                <a:ea typeface="Arial" panose="020B0604020202020204" pitchFamily="34" charset="0"/>
                <a:cs typeface="Arial" panose="020B0604020202020204" pitchFamily="34" charset="0"/>
              </a:rPr>
              <a:t>2</a:t>
            </a:r>
            <a:r>
              <a:rPr lang="en-US" altLang="en-US" sz="1400" b="1" dirty="0" smtClean="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altLang="en-US" sz="1400" b="1" dirty="0">
                <a:solidFill>
                  <a:srgbClr val="FF0000"/>
                </a:solidFill>
                <a:latin typeface="Arial" panose="020B0604020202020204" pitchFamily="34" charset="0"/>
                <a:ea typeface="Arial" panose="020B0604020202020204" pitchFamily="34" charset="0"/>
                <a:cs typeface="Arial" panose="020B0604020202020204" pitchFamily="34" charset="0"/>
              </a:rPr>
              <a:t>Your Owned Agency</a:t>
            </a:r>
            <a:r>
              <a:rPr lang="en-US" altLang="en-US" sz="1400" b="1" dirty="0">
                <a:solidFill>
                  <a:srgbClr val="FF0000"/>
                </a:solidFill>
                <a:latin typeface="Arial" panose="020B0604020202020204" pitchFamily="34" charset="0"/>
                <a:cs typeface="Arial" panose="020B0604020202020204" pitchFamily="34" charset="0"/>
              </a:rPr>
              <a:t>, using your Tax ID/FEIN </a:t>
            </a:r>
            <a:r>
              <a:rPr lang="en-US" sz="1400" b="1" dirty="0">
                <a:solidFill>
                  <a:srgbClr val="FF0000"/>
                </a:solidFill>
                <a:latin typeface="Arial" panose="020B0604020202020204" pitchFamily="34" charset="0"/>
                <a:cs typeface="Arial" panose="020B0604020202020204" pitchFamily="34" charset="0"/>
              </a:rPr>
              <a:t>for tax </a:t>
            </a:r>
            <a:r>
              <a:rPr lang="en-US" sz="1400" b="1" dirty="0" smtClean="0">
                <a:solidFill>
                  <a:srgbClr val="FF0000"/>
                </a:solidFill>
                <a:latin typeface="Arial" panose="020B0604020202020204" pitchFamily="34" charset="0"/>
                <a:cs typeface="Arial" panose="020B0604020202020204" pitchFamily="34" charset="0"/>
              </a:rPr>
              <a:t>purposes (see example below)</a:t>
            </a:r>
            <a:endParaRPr lang="en-US" altLang="en-US" sz="1400" b="1" dirty="0" smtClean="0">
              <a:solidFill>
                <a:srgbClr val="FF0000"/>
              </a:solidFill>
              <a:latin typeface="Arial" panose="020B0604020202020204" pitchFamily="34" charset="0"/>
              <a:ea typeface="Arial" panose="020B0604020202020204" pitchFamily="34" charset="0"/>
              <a:cs typeface="Arial" panose="020B0604020202020204" pitchFamily="34" charset="0"/>
            </a:endParaRPr>
          </a:p>
          <a:p>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3.)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You wish to assign commissions to another Agent within your up line.  You will need to know their NPN</a:t>
            </a:r>
          </a:p>
          <a:p>
            <a:r>
              <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number (The </a:t>
            </a:r>
            <a:r>
              <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Agent you wish to assign your commissions to must have already completed onboarding for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2020)</a:t>
            </a:r>
          </a:p>
          <a:p>
            <a:r>
              <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endParaRPr lang="en-US" altLang="en-US" sz="14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Fields related to your choice of Payee will appear. Complete these fields and upload a voided check or banking document</a:t>
            </a:r>
          </a:p>
          <a:p>
            <a:endParaRPr lang="en-US"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IF </a:t>
            </a:r>
            <a:r>
              <a:rPr lang="en-US" sz="1400" b="1" dirty="0">
                <a:latin typeface="Arial" panose="020B0604020202020204" pitchFamily="34" charset="0"/>
                <a:cs typeface="Arial" panose="020B0604020202020204" pitchFamily="34" charset="0"/>
              </a:rPr>
              <a:t>YOU ARE LOA /NON-COMMISSIONABLE</a:t>
            </a:r>
            <a:r>
              <a:rPr lang="en-US" sz="1400" dirty="0">
                <a:latin typeface="Arial" panose="020B0604020202020204" pitchFamily="34" charset="0"/>
                <a:cs typeface="Arial" panose="020B0604020202020204" pitchFamily="34" charset="0"/>
              </a:rPr>
              <a:t>, You should NOT have this BANKING  tab.  If you do, STOP - call your Agency or Envision as you may have the wrong workflow.</a:t>
            </a:r>
          </a:p>
          <a:p>
            <a:endParaRPr lang="en-US" sz="1200" dirty="0"/>
          </a:p>
          <a:p>
            <a:endParaRPr lang="en-US" sz="1400" dirty="0">
              <a:latin typeface="Arial" panose="020B0604020202020204" pitchFamily="34" charset="0"/>
              <a:cs typeface="Arial" panose="020B0604020202020204" pitchFamily="34" charset="0"/>
            </a:endParaRPr>
          </a:p>
        </p:txBody>
      </p:sp>
      <p:sp>
        <p:nvSpPr>
          <p:cNvPr id="3" name="Rectangle 2"/>
          <p:cNvSpPr/>
          <p:nvPr/>
        </p:nvSpPr>
        <p:spPr>
          <a:xfrm>
            <a:off x="2545634" y="29947"/>
            <a:ext cx="5325497" cy="461665"/>
          </a:xfrm>
          <a:prstGeom prst="rect">
            <a:avLst/>
          </a:prstGeom>
        </p:spPr>
        <p:txBody>
          <a:bodyPr wrap="none">
            <a:spAutoFit/>
          </a:bodyPr>
          <a:lstStyle/>
          <a:p>
            <a:pPr lvl="0"/>
            <a:r>
              <a:rPr lang="en-US" sz="2400" b="1" dirty="0">
                <a:solidFill>
                  <a:srgbClr val="4F4E4F"/>
                </a:solidFill>
                <a:latin typeface="Arial" panose="020B0604020202020204" pitchFamily="34" charset="0"/>
                <a:cs typeface="Arial" panose="020B0604020202020204" pitchFamily="34" charset="0"/>
              </a:rPr>
              <a:t>12.  Banking </a:t>
            </a:r>
            <a:r>
              <a:rPr lang="en-US" sz="2400" b="1" dirty="0" smtClean="0">
                <a:solidFill>
                  <a:srgbClr val="4F4E4F"/>
                </a:solidFill>
                <a:latin typeface="Arial" panose="020B0604020202020204" pitchFamily="34" charset="0"/>
                <a:cs typeface="Arial" panose="020B0604020202020204" pitchFamily="34" charset="0"/>
              </a:rPr>
              <a:t>Information continued</a:t>
            </a:r>
            <a:endParaRPr lang="en-US" sz="2400" b="1" dirty="0">
              <a:solidFill>
                <a:srgbClr val="4F4E4F"/>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52155" t="13560" r="4869" b="16226"/>
          <a:stretch/>
        </p:blipFill>
        <p:spPr>
          <a:xfrm>
            <a:off x="1534155" y="2743200"/>
            <a:ext cx="8160133" cy="3749675"/>
          </a:xfrm>
          <a:prstGeom prst="rect">
            <a:avLst/>
          </a:prstGeom>
        </p:spPr>
      </p:pic>
      <p:pic>
        <p:nvPicPr>
          <p:cNvPr id="7" name="Picture 6"/>
          <p:cNvPicPr>
            <a:picLocks noChangeAspect="1"/>
          </p:cNvPicPr>
          <p:nvPr/>
        </p:nvPicPr>
        <p:blipFill>
          <a:blip r:embed="rId3"/>
          <a:stretch>
            <a:fillRect/>
          </a:stretch>
        </p:blipFill>
        <p:spPr>
          <a:xfrm rot="16200000">
            <a:off x="4548004" y="5960635"/>
            <a:ext cx="883350" cy="338551"/>
          </a:xfrm>
          <a:prstGeom prst="rect">
            <a:avLst/>
          </a:prstGeom>
        </p:spPr>
      </p:pic>
      <p:sp>
        <p:nvSpPr>
          <p:cNvPr id="4" name="Rectangle 3"/>
          <p:cNvSpPr/>
          <p:nvPr/>
        </p:nvSpPr>
        <p:spPr>
          <a:xfrm>
            <a:off x="5105177" y="5688236"/>
            <a:ext cx="1388522" cy="369332"/>
          </a:xfrm>
          <a:prstGeom prst="rect">
            <a:avLst/>
          </a:prstGeom>
        </p:spPr>
        <p:txBody>
          <a:bodyPr wrap="none">
            <a:spAutoFit/>
          </a:bodyPr>
          <a:lstStyle/>
          <a:p>
            <a:r>
              <a:rPr lang="en-US" dirty="0"/>
              <a:t>Upload Button</a:t>
            </a:r>
          </a:p>
        </p:txBody>
      </p:sp>
    </p:spTree>
    <p:extLst>
      <p:ext uri="{BB962C8B-B14F-4D97-AF65-F5344CB8AC3E}">
        <p14:creationId xmlns:p14="http://schemas.microsoft.com/office/powerpoint/2010/main" val="2116088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18</a:t>
            </a:fld>
            <a:endParaRPr lang="en-US" dirty="0">
              <a:solidFill>
                <a:srgbClr val="4F4E4F">
                  <a:tint val="75000"/>
                </a:srgbClr>
              </a:solidFill>
            </a:endParaRPr>
          </a:p>
        </p:txBody>
      </p:sp>
      <p:sp>
        <p:nvSpPr>
          <p:cNvPr id="6" name="Rectangle 5"/>
          <p:cNvSpPr/>
          <p:nvPr/>
        </p:nvSpPr>
        <p:spPr>
          <a:xfrm>
            <a:off x="844902" y="491612"/>
            <a:ext cx="10832757" cy="2893100"/>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 Who will receive your base commissions?  </a:t>
            </a:r>
          </a:p>
          <a:p>
            <a:r>
              <a:rPr lang="en-US" altLang="en-US" sz="16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600" dirty="0" smtClean="0">
                <a:latin typeface="Arial" panose="020B0604020202020204" pitchFamily="34" charset="0"/>
                <a:ea typeface="Arial" panose="020B0604020202020204" pitchFamily="34" charset="0"/>
                <a:cs typeface="Arial" panose="020B0604020202020204" pitchFamily="34" charset="0"/>
              </a:rPr>
              <a:t>1</a:t>
            </a:r>
            <a:r>
              <a:rPr lang="en-US" altLang="en-US" sz="16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You – </a:t>
            </a:r>
            <a:r>
              <a:rPr lang="en-US" altLang="en-US" sz="1600" dirty="0">
                <a:solidFill>
                  <a:schemeClr val="bg1">
                    <a:lumMod val="75000"/>
                  </a:schemeClr>
                </a:solidFill>
                <a:latin typeface="Arial" panose="020B0604020202020204" pitchFamily="34" charset="0"/>
                <a:cs typeface="Arial" panose="020B0604020202020204" pitchFamily="34" charset="0"/>
              </a:rPr>
              <a:t>using your SSN for tax </a:t>
            </a:r>
            <a:r>
              <a:rPr lang="en-US" altLang="en-US" sz="1600" dirty="0" smtClean="0">
                <a:solidFill>
                  <a:schemeClr val="bg1">
                    <a:lumMod val="75000"/>
                  </a:schemeClr>
                </a:solidFill>
                <a:latin typeface="Arial" panose="020B0604020202020204" pitchFamily="34" charset="0"/>
                <a:cs typeface="Arial" panose="020B0604020202020204" pitchFamily="34" charset="0"/>
              </a:rPr>
              <a:t>purposes</a:t>
            </a:r>
            <a:r>
              <a:rPr lang="en-US" altLang="en-US" sz="16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a:t>
            </a:r>
            <a:r>
              <a:rPr lang="en-US" altLang="en-US" sz="16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(See example below)</a:t>
            </a:r>
          </a:p>
          <a:p>
            <a:r>
              <a:rPr lang="en-US" altLang="en-US" sz="1600" dirty="0">
                <a:solidFill>
                  <a:schemeClr val="bg1">
                    <a:lumMod val="75000"/>
                  </a:schemeClr>
                </a:solidFill>
                <a:latin typeface="Arial" panose="020B0604020202020204" pitchFamily="34" charset="0"/>
                <a:ea typeface="Arial" panose="020B0604020202020204" pitchFamily="34" charset="0"/>
                <a:cs typeface="Arial" panose="020B0604020202020204" pitchFamily="34" charset="0"/>
              </a:rPr>
              <a:t> 2.)  Your Owned Agency</a:t>
            </a:r>
            <a:r>
              <a:rPr lang="en-US" altLang="en-US" sz="1600" dirty="0">
                <a:solidFill>
                  <a:schemeClr val="bg1">
                    <a:lumMod val="75000"/>
                  </a:schemeClr>
                </a:solidFill>
                <a:latin typeface="Arial" panose="020B0604020202020204" pitchFamily="34" charset="0"/>
                <a:cs typeface="Arial" panose="020B0604020202020204" pitchFamily="34" charset="0"/>
              </a:rPr>
              <a:t>, using your Tax ID/FEIN </a:t>
            </a:r>
            <a:r>
              <a:rPr lang="en-US" sz="1600" dirty="0">
                <a:solidFill>
                  <a:schemeClr val="bg1">
                    <a:lumMod val="75000"/>
                  </a:schemeClr>
                </a:solidFill>
                <a:latin typeface="Arial" panose="020B0604020202020204" pitchFamily="34" charset="0"/>
                <a:cs typeface="Arial" panose="020B0604020202020204" pitchFamily="34" charset="0"/>
              </a:rPr>
              <a:t>for tax </a:t>
            </a:r>
            <a:r>
              <a:rPr lang="en-US" sz="1600" dirty="0" smtClean="0">
                <a:solidFill>
                  <a:schemeClr val="bg1">
                    <a:lumMod val="75000"/>
                  </a:schemeClr>
                </a:solidFill>
                <a:latin typeface="Arial" panose="020B0604020202020204" pitchFamily="34" charset="0"/>
                <a:cs typeface="Arial" panose="020B0604020202020204" pitchFamily="34" charset="0"/>
              </a:rPr>
              <a:t>purposes</a:t>
            </a:r>
            <a:endParaRPr lang="en-US" altLang="en-US" sz="1600" dirty="0" smtClean="0">
              <a:solidFill>
                <a:schemeClr val="bg1">
                  <a:lumMod val="75000"/>
                </a:schemeClr>
              </a:solidFill>
              <a:latin typeface="Arial" panose="020B0604020202020204" pitchFamily="34" charset="0"/>
              <a:ea typeface="Arial" panose="020B0604020202020204" pitchFamily="34" charset="0"/>
              <a:cs typeface="Arial" panose="020B0604020202020204" pitchFamily="34" charset="0"/>
            </a:endParaRPr>
          </a:p>
          <a:p>
            <a:r>
              <a:rPr lang="en-US" altLang="en-US" sz="1600" dirty="0" smtClean="0">
                <a:solidFill>
                  <a:srgbClr val="000000"/>
                </a:solidFill>
                <a:latin typeface="Arial" panose="020B0604020202020204" pitchFamily="34" charset="0"/>
                <a:ea typeface="Arial" panose="020B0604020202020204" pitchFamily="34" charset="0"/>
                <a:cs typeface="Arial" panose="020B0604020202020204" pitchFamily="34" charset="0"/>
              </a:rPr>
              <a:t> 3</a:t>
            </a:r>
            <a:r>
              <a:rPr lang="en-US" altLang="en-US" sz="1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600" b="1" dirty="0">
                <a:solidFill>
                  <a:schemeClr val="accent1"/>
                </a:solidFill>
                <a:latin typeface="Arial" panose="020B0604020202020204" pitchFamily="34" charset="0"/>
                <a:ea typeface="Arial" panose="020B0604020202020204" pitchFamily="34" charset="0"/>
                <a:cs typeface="Arial" panose="020B0604020202020204" pitchFamily="34" charset="0"/>
              </a:rPr>
              <a:t>You wish to assign commissions to another Agent within your immediate hierarchy.  You will need to know the NPN number of this agent (The Agent you wish to assign your commissions to must have already completed onboarding for </a:t>
            </a:r>
            <a:r>
              <a:rPr lang="en-US" altLang="en-US" sz="1600" b="1" dirty="0" smtClean="0">
                <a:solidFill>
                  <a:schemeClr val="accent1"/>
                </a:solidFill>
                <a:latin typeface="Arial" panose="020B0604020202020204" pitchFamily="34" charset="0"/>
                <a:ea typeface="Arial" panose="020B0604020202020204" pitchFamily="34" charset="0"/>
                <a:cs typeface="Arial" panose="020B0604020202020204" pitchFamily="34" charset="0"/>
              </a:rPr>
              <a:t>2020) See example below. You will not complete banking information or W9</a:t>
            </a:r>
            <a:r>
              <a:rPr lang="en-US" altLang="en-US" sz="1600" dirty="0" smtClean="0">
                <a:solidFill>
                  <a:schemeClr val="accent1"/>
                </a:solidFill>
                <a:latin typeface="Arial" panose="020B0604020202020204" pitchFamily="34" charset="0"/>
                <a:ea typeface="Arial" panose="020B0604020202020204" pitchFamily="34" charset="0"/>
                <a:cs typeface="Arial" panose="020B0604020202020204" pitchFamily="34" charset="0"/>
              </a:rPr>
              <a:t>. </a:t>
            </a:r>
          </a:p>
          <a:p>
            <a:endParaRPr lang="en-US" sz="1600" b="1"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Fields related to your choice of Payee will appear. Complete these fields and upload a voided check or banking document if applicable.</a:t>
            </a:r>
          </a:p>
          <a:p>
            <a:endParaRPr lang="en-US"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IF </a:t>
            </a:r>
            <a:r>
              <a:rPr lang="en-US" sz="1400" b="1" dirty="0">
                <a:latin typeface="Arial" panose="020B0604020202020204" pitchFamily="34" charset="0"/>
                <a:cs typeface="Arial" panose="020B0604020202020204" pitchFamily="34" charset="0"/>
              </a:rPr>
              <a:t>YOU ARE LOA /NON-COMMISSIONABLE</a:t>
            </a:r>
            <a:r>
              <a:rPr lang="en-US" sz="1400" dirty="0">
                <a:latin typeface="Arial" panose="020B0604020202020204" pitchFamily="34" charset="0"/>
                <a:cs typeface="Arial" panose="020B0604020202020204" pitchFamily="34" charset="0"/>
              </a:rPr>
              <a:t>, You should NOT have this BANKING  tab.  If you do, STOP - call your Agency or Envision as you may have the wrong workflow.</a:t>
            </a:r>
          </a:p>
          <a:p>
            <a:endParaRPr lang="en-US" sz="1400" dirty="0">
              <a:latin typeface="Arial" panose="020B0604020202020204" pitchFamily="34" charset="0"/>
              <a:cs typeface="Arial" panose="020B0604020202020204" pitchFamily="34" charset="0"/>
            </a:endParaRPr>
          </a:p>
        </p:txBody>
      </p:sp>
      <p:sp>
        <p:nvSpPr>
          <p:cNvPr id="3" name="Rectangle 2"/>
          <p:cNvSpPr/>
          <p:nvPr/>
        </p:nvSpPr>
        <p:spPr>
          <a:xfrm>
            <a:off x="2545634" y="29947"/>
            <a:ext cx="5325497" cy="461665"/>
          </a:xfrm>
          <a:prstGeom prst="rect">
            <a:avLst/>
          </a:prstGeom>
        </p:spPr>
        <p:txBody>
          <a:bodyPr wrap="none">
            <a:spAutoFit/>
          </a:bodyPr>
          <a:lstStyle/>
          <a:p>
            <a:pPr lvl="0"/>
            <a:r>
              <a:rPr lang="en-US" sz="2400" b="1" dirty="0">
                <a:solidFill>
                  <a:srgbClr val="4F4E4F"/>
                </a:solidFill>
                <a:latin typeface="Arial" panose="020B0604020202020204" pitchFamily="34" charset="0"/>
                <a:cs typeface="Arial" panose="020B0604020202020204" pitchFamily="34" charset="0"/>
              </a:rPr>
              <a:t>12.  Banking </a:t>
            </a:r>
            <a:r>
              <a:rPr lang="en-US" sz="2400" b="1" dirty="0" smtClean="0">
                <a:solidFill>
                  <a:srgbClr val="4F4E4F"/>
                </a:solidFill>
                <a:latin typeface="Arial" panose="020B0604020202020204" pitchFamily="34" charset="0"/>
                <a:cs typeface="Arial" panose="020B0604020202020204" pitchFamily="34" charset="0"/>
              </a:rPr>
              <a:t>Information continued</a:t>
            </a:r>
            <a:endParaRPr lang="en-US" sz="2400" b="1" dirty="0">
              <a:solidFill>
                <a:srgbClr val="4F4E4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51993" t="14036" r="4915" b="31655"/>
          <a:stretch/>
        </p:blipFill>
        <p:spPr>
          <a:xfrm>
            <a:off x="1266169" y="3138616"/>
            <a:ext cx="9226247" cy="3270422"/>
          </a:xfrm>
          <a:prstGeom prst="rect">
            <a:avLst/>
          </a:prstGeom>
        </p:spPr>
      </p:pic>
      <p:pic>
        <p:nvPicPr>
          <p:cNvPr id="8" name="Picture 7"/>
          <p:cNvPicPr>
            <a:picLocks noChangeAspect="1"/>
          </p:cNvPicPr>
          <p:nvPr/>
        </p:nvPicPr>
        <p:blipFill>
          <a:blip r:embed="rId3"/>
          <a:stretch>
            <a:fillRect/>
          </a:stretch>
        </p:blipFill>
        <p:spPr>
          <a:xfrm>
            <a:off x="1029730" y="5317604"/>
            <a:ext cx="1515904" cy="304826"/>
          </a:xfrm>
          <a:prstGeom prst="rect">
            <a:avLst/>
          </a:prstGeom>
        </p:spPr>
      </p:pic>
    </p:spTree>
    <p:extLst>
      <p:ext uri="{BB962C8B-B14F-4D97-AF65-F5344CB8AC3E}">
        <p14:creationId xmlns:p14="http://schemas.microsoft.com/office/powerpoint/2010/main" val="147728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19</a:t>
            </a:fld>
            <a:endParaRPr lang="en-US" dirty="0">
              <a:solidFill>
                <a:srgbClr val="4F4E4F">
                  <a:tint val="75000"/>
                </a:srgbClr>
              </a:solidFill>
            </a:endParaRPr>
          </a:p>
        </p:txBody>
      </p:sp>
      <p:sp>
        <p:nvSpPr>
          <p:cNvPr id="3" name="TextBox 2"/>
          <p:cNvSpPr txBox="1"/>
          <p:nvPr/>
        </p:nvSpPr>
        <p:spPr>
          <a:xfrm>
            <a:off x="997882" y="566368"/>
            <a:ext cx="9318438" cy="2893100"/>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If you have a completed W9 in PDF format, upload it using the Upload button</a:t>
            </a:r>
          </a:p>
          <a:p>
            <a:endParaRPr lang="en-US" sz="1600" b="1" dirty="0" smtClean="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If </a:t>
            </a:r>
            <a:r>
              <a:rPr lang="en-US" sz="1500" b="1" dirty="0">
                <a:latin typeface="Arial" panose="020B0604020202020204" pitchFamily="34" charset="0"/>
                <a:cs typeface="Arial" panose="020B0604020202020204" pitchFamily="34" charset="0"/>
              </a:rPr>
              <a:t>paying yourself </a:t>
            </a:r>
            <a:r>
              <a:rPr lang="en-US" sz="1500" b="1" dirty="0" smtClean="0">
                <a:latin typeface="Arial" panose="020B0604020202020204" pitchFamily="34" charset="0"/>
                <a:cs typeface="Arial" panose="020B0604020202020204" pitchFamily="34" charset="0"/>
              </a:rPr>
              <a:t>as an individual the W9 will have your SSN</a:t>
            </a:r>
          </a:p>
          <a:p>
            <a:r>
              <a:rPr lang="en-US" sz="1500" b="1" dirty="0" smtClean="0">
                <a:latin typeface="Arial" panose="020B0604020202020204" pitchFamily="34" charset="0"/>
                <a:cs typeface="Arial" panose="020B0604020202020204" pitchFamily="34" charset="0"/>
              </a:rPr>
              <a:t>If paying yourself through your Agency the W9 will have your FEIN </a:t>
            </a:r>
            <a:r>
              <a:rPr lang="en-US" sz="1500" b="1" dirty="0" smtClean="0">
                <a:solidFill>
                  <a:srgbClr val="FF0000"/>
                </a:solidFill>
                <a:latin typeface="Arial" panose="020B0604020202020204" pitchFamily="34" charset="0"/>
                <a:cs typeface="Arial" panose="020B0604020202020204" pitchFamily="34" charset="0"/>
              </a:rPr>
              <a:t>(THIS IS NOT YOUR UPLINE)</a:t>
            </a:r>
          </a:p>
          <a:p>
            <a:endParaRPr lang="en-US" sz="1500" b="1"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If assigning commissions to another Agent, you will </a:t>
            </a:r>
            <a:r>
              <a:rPr lang="en-US" sz="1500" b="1" dirty="0" smtClean="0">
                <a:latin typeface="Arial" panose="020B0604020202020204" pitchFamily="34" charset="0"/>
                <a:cs typeface="Arial" panose="020B0604020202020204" pitchFamily="34" charset="0"/>
              </a:rPr>
              <a:t>NOT</a:t>
            </a:r>
            <a:r>
              <a:rPr lang="en-US" sz="1500" dirty="0" smtClean="0">
                <a:latin typeface="Arial" panose="020B0604020202020204" pitchFamily="34" charset="0"/>
                <a:cs typeface="Arial" panose="020B0604020202020204" pitchFamily="34" charset="0"/>
              </a:rPr>
              <a:t> be asked for banking information W9 </a:t>
            </a:r>
          </a:p>
          <a:p>
            <a:endParaRPr lang="en-US" sz="1500" b="1" dirty="0" smtClean="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IF YOU ARE LOA /NON-COMMISSIONABLE</a:t>
            </a:r>
            <a:r>
              <a:rPr lang="en-US" sz="1500" dirty="0">
                <a:latin typeface="Arial" panose="020B0604020202020204" pitchFamily="34" charset="0"/>
                <a:cs typeface="Arial" panose="020B0604020202020204" pitchFamily="34" charset="0"/>
              </a:rPr>
              <a:t>, You should NOT have a</a:t>
            </a:r>
            <a:r>
              <a:rPr lang="en-US" sz="1500" dirty="0" smtClean="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BANKING  tab. </a:t>
            </a:r>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If </a:t>
            </a:r>
            <a:r>
              <a:rPr lang="en-US" sz="1500" dirty="0">
                <a:latin typeface="Arial" panose="020B0604020202020204" pitchFamily="34" charset="0"/>
                <a:cs typeface="Arial" panose="020B0604020202020204" pitchFamily="34" charset="0"/>
              </a:rPr>
              <a:t>you do, STOP - call your Agency or Envision as you may have the wrong </a:t>
            </a:r>
            <a:r>
              <a:rPr lang="en-US" sz="1500" dirty="0" smtClean="0">
                <a:latin typeface="Arial" panose="020B0604020202020204" pitchFamily="34" charset="0"/>
                <a:cs typeface="Arial" panose="020B0604020202020204" pitchFamily="34" charset="0"/>
              </a:rPr>
              <a:t>workflow</a:t>
            </a:r>
          </a:p>
          <a:p>
            <a:endParaRPr lang="en-US" sz="1500" dirty="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If you do not have a W9 completed, click the Open a W9 Document button to open an interactive W9 PDF.</a:t>
            </a:r>
          </a:p>
          <a:p>
            <a:r>
              <a:rPr lang="en-US" sz="1500" dirty="0" smtClean="0">
                <a:latin typeface="Arial" panose="020B0604020202020204" pitchFamily="34" charset="0"/>
                <a:cs typeface="Arial" panose="020B0604020202020204" pitchFamily="34" charset="0"/>
              </a:rPr>
              <a:t>You do not have to print and sign it for it to be used  </a:t>
            </a:r>
            <a:endParaRPr lang="en-US" sz="1500" dirty="0">
              <a:latin typeface="Arial" panose="020B0604020202020204" pitchFamily="34" charset="0"/>
              <a:cs typeface="Arial" panose="020B0604020202020204" pitchFamily="34" charset="0"/>
            </a:endParaRPr>
          </a:p>
        </p:txBody>
      </p:sp>
      <p:sp>
        <p:nvSpPr>
          <p:cNvPr id="11" name="Rectangle 10"/>
          <p:cNvSpPr/>
          <p:nvPr/>
        </p:nvSpPr>
        <p:spPr>
          <a:xfrm>
            <a:off x="4289063" y="24756"/>
            <a:ext cx="1877437" cy="461665"/>
          </a:xfrm>
          <a:prstGeom prst="rect">
            <a:avLst/>
          </a:prstGeom>
        </p:spPr>
        <p:txBody>
          <a:bodyPr wrap="none">
            <a:spAutoFit/>
          </a:bodyPr>
          <a:lstStyle/>
          <a:p>
            <a:pPr lvl="0"/>
            <a:r>
              <a:rPr lang="en-US" sz="2400" b="1" dirty="0" smtClean="0">
                <a:solidFill>
                  <a:srgbClr val="4F4E4F"/>
                </a:solidFill>
                <a:latin typeface="Arial" panose="020B0604020202020204" pitchFamily="34" charset="0"/>
                <a:cs typeface="Arial" panose="020B0604020202020204" pitchFamily="34" charset="0"/>
              </a:rPr>
              <a:t>13 – W9 tab</a:t>
            </a:r>
            <a:endParaRPr lang="en-US" sz="2400" b="1" dirty="0">
              <a:solidFill>
                <a:srgbClr val="4F4E4F"/>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52054" t="14446" r="5552" b="37761"/>
          <a:stretch/>
        </p:blipFill>
        <p:spPr>
          <a:xfrm>
            <a:off x="1156631" y="3447081"/>
            <a:ext cx="9159689" cy="2904292"/>
          </a:xfrm>
          <a:prstGeom prst="rect">
            <a:avLst/>
          </a:prstGeom>
        </p:spPr>
      </p:pic>
      <p:cxnSp>
        <p:nvCxnSpPr>
          <p:cNvPr id="13" name="Straight Arrow Connector 12"/>
          <p:cNvCxnSpPr/>
          <p:nvPr/>
        </p:nvCxnSpPr>
        <p:spPr>
          <a:xfrm flipH="1" flipV="1">
            <a:off x="9172895" y="5236980"/>
            <a:ext cx="1000835" cy="735452"/>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4" name="Rectangle 3"/>
          <p:cNvSpPr/>
          <p:nvPr/>
        </p:nvSpPr>
        <p:spPr>
          <a:xfrm>
            <a:off x="9550764" y="5278202"/>
            <a:ext cx="1388522" cy="369332"/>
          </a:xfrm>
          <a:prstGeom prst="rect">
            <a:avLst/>
          </a:prstGeom>
        </p:spPr>
        <p:txBody>
          <a:bodyPr wrap="none">
            <a:spAutoFit/>
          </a:bodyPr>
          <a:lstStyle/>
          <a:p>
            <a:r>
              <a:rPr lang="en-US" dirty="0"/>
              <a:t>Upload Button</a:t>
            </a:r>
          </a:p>
        </p:txBody>
      </p:sp>
    </p:spTree>
    <p:extLst>
      <p:ext uri="{BB962C8B-B14F-4D97-AF65-F5344CB8AC3E}">
        <p14:creationId xmlns:p14="http://schemas.microsoft.com/office/powerpoint/2010/main" val="3949457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a:t>
            </a:fld>
            <a:endParaRPr lang="en-US" dirty="0">
              <a:solidFill>
                <a:srgbClr val="4F4E4F">
                  <a:tint val="75000"/>
                </a:srgbClr>
              </a:solidFill>
            </a:endParaRPr>
          </a:p>
        </p:txBody>
      </p:sp>
      <p:sp>
        <p:nvSpPr>
          <p:cNvPr id="3" name="Content Placeholder 2"/>
          <p:cNvSpPr>
            <a:spLocks noGrp="1"/>
          </p:cNvSpPr>
          <p:nvPr>
            <p:ph idx="1"/>
          </p:nvPr>
        </p:nvSpPr>
        <p:spPr>
          <a:xfrm>
            <a:off x="568751" y="958000"/>
            <a:ext cx="9415510" cy="4743054"/>
          </a:xfrm>
        </p:spPr>
        <p:txBody>
          <a:bodyPr/>
          <a:lstStyle/>
          <a:p>
            <a:pPr lvl="0" defTabSz="914400"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Before </a:t>
            </a:r>
            <a:r>
              <a:rPr lang="en-US" altLang="en-US" sz="1600" b="1" dirty="0" smtClean="0">
                <a:solidFill>
                  <a:srgbClr val="000000"/>
                </a:solidFill>
                <a:latin typeface="Arial" panose="020B0604020202020204" pitchFamily="34" charset="0"/>
                <a:ea typeface="Arial" panose="020B0604020202020204" pitchFamily="34" charset="0"/>
                <a:cs typeface="Arial" panose="020B0604020202020204" pitchFamily="34" charset="0"/>
              </a:rPr>
              <a:t>AGENTS</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begin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this process make sure you have the following available. </a:t>
            </a:r>
            <a:endPar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This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information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will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be required to upload during the Onboarding process.</a:t>
            </a:r>
          </a:p>
          <a:p>
            <a:pPr lvl="0" defTabSz="914400" eaLnBrk="0" fontAlgn="base" hangingPunct="0">
              <a:spcBef>
                <a:spcPct val="0"/>
              </a:spcBef>
              <a:spcAft>
                <a:spcPct val="0"/>
              </a:spcAft>
            </a:pPr>
            <a:endPar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endParaRPr>
          </a:p>
          <a:p>
            <a:pPr lvl="0" defTabSz="914400" eaLnBrk="0" fontAlgn="base" hangingPunct="0">
              <a:spcBef>
                <a:spcPct val="0"/>
              </a:spcBef>
              <a:spcAft>
                <a:spcPct val="0"/>
              </a:spcAft>
            </a:pPr>
            <a:endParaRPr lang="en-US" altLang="en-US" sz="12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b="1" dirty="0">
                <a:solidFill>
                  <a:srgbClr val="000000"/>
                </a:solidFill>
                <a:latin typeface="Arial" panose="020B0604020202020204" pitchFamily="34" charset="0"/>
                <a:ea typeface="Arial" panose="020B0604020202020204" pitchFamily="34" charset="0"/>
                <a:cs typeface="Arial" panose="020B0604020202020204" pitchFamily="34" charset="0"/>
              </a:rPr>
              <a:t>COMMISSIONABLE Agents</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en-US" altLang="en-US" sz="1400" dirty="0">
              <a:solidFill>
                <a:srgbClr val="4F4E4F"/>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A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copy of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your Current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Errors and Omissions Insurance Policy (E&amp;O). </a:t>
            </a:r>
            <a:endParaRPr lang="en-US" altLang="en-US" sz="1400" dirty="0">
              <a:solidFill>
                <a:srgbClr val="4F4E4F"/>
              </a:solidFill>
              <a:latin typeface="Arial" panose="020B0604020202020204" pitchFamily="34" charset="0"/>
              <a:cs typeface="Arial" panose="020B0604020202020204" pitchFamily="34" charset="0"/>
            </a:endParaRPr>
          </a:p>
          <a:p>
            <a:pPr marL="285750" lvl="0" indent="-285750" defTabSz="914400" eaLnBrk="0" fontAlgn="base" hangingPunct="0">
              <a:spcBef>
                <a:spcPct val="0"/>
              </a:spcBef>
              <a:spcAft>
                <a:spcPct val="0"/>
              </a:spcAft>
              <a:buFontTx/>
              <a:buChar char="-"/>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New 2020 AHIP</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 FWA,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or other qualified certificate. Will also allow you to sell for the remainder of 2019</a:t>
            </a:r>
          </a:p>
          <a:p>
            <a:pPr lvl="0" defTabSz="914400"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A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PDF version of your W9 (can create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in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system if necessary)</a:t>
            </a:r>
            <a:endParaRPr lang="en-US" altLang="en-US" sz="1400" dirty="0">
              <a:solidFill>
                <a:srgbClr val="4F4E4F"/>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Tx/>
              <a:buChar char="-"/>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A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PDF version of a cancelled check or other bank documentation for the bank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account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credit union </a:t>
            </a:r>
            <a:r>
              <a:rPr lang="en-US" altLang="en-US" sz="1400" dirty="0" err="1">
                <a:solidFill>
                  <a:srgbClr val="000000"/>
                </a:solidFill>
                <a:latin typeface="Arial" panose="020B0604020202020204" pitchFamily="34" charset="0"/>
                <a:ea typeface="Arial" panose="020B0604020202020204" pitchFamily="34" charset="0"/>
                <a:cs typeface="Arial" panose="020B0604020202020204" pitchFamily="34" charset="0"/>
              </a:rPr>
              <a:t>etc</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a:t>
            </a:r>
          </a:p>
          <a:p>
            <a:pPr lvl="0" defTabSz="914400"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that will be used in the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Electronic Funds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Transfer </a:t>
            </a:r>
            <a:endPar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endParaRPr>
          </a:p>
          <a:p>
            <a:pPr marL="285750" lvl="0" indent="-285750" defTabSz="914400" eaLnBrk="0" fontAlgn="base" hangingPunct="0">
              <a:spcBef>
                <a:spcPct val="0"/>
              </a:spcBef>
              <a:spcAft>
                <a:spcPct val="0"/>
              </a:spcAft>
              <a:buFontTx/>
              <a:buChar char="-"/>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If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you’re commissionable and would like your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commissions assigned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to another agent under your </a:t>
            </a:r>
            <a:r>
              <a:rPr lang="en-US" altLang="en-US" sz="1400" dirty="0" err="1">
                <a:solidFill>
                  <a:srgbClr val="000000"/>
                </a:solidFill>
                <a:latin typeface="Arial" panose="020B0604020202020204" pitchFamily="34" charset="0"/>
                <a:ea typeface="Arial" panose="020B0604020202020204" pitchFamily="34" charset="0"/>
                <a:cs typeface="Arial" panose="020B0604020202020204" pitchFamily="34" charset="0"/>
              </a:rPr>
              <a:t>upline</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 you will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need that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agent’s NPN</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(The Agent you wish to assign your commissions to must have already completed onboarding for 2020)  </a:t>
            </a:r>
          </a:p>
          <a:p>
            <a:pPr lvl="0" defTabSz="914400" eaLnBrk="0" fontAlgn="base" hangingPunct="0">
              <a:spcBef>
                <a:spcPct val="0"/>
              </a:spcBef>
              <a:spcAft>
                <a:spcPct val="0"/>
              </a:spcAft>
            </a:pPr>
            <a:endParaRPr lang="en-US" altLang="en-US" sz="1400" dirty="0">
              <a:solidFill>
                <a:srgbClr val="4F4E4F"/>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b="1" dirty="0" smtClean="0">
                <a:solidFill>
                  <a:srgbClr val="000000"/>
                </a:solidFill>
                <a:latin typeface="Arial" panose="020B0604020202020204" pitchFamily="34" charset="0"/>
                <a:ea typeface="Arial" panose="020B0604020202020204" pitchFamily="34" charset="0"/>
                <a:cs typeface="Arial" panose="020B0604020202020204" pitchFamily="34" charset="0"/>
              </a:rPr>
              <a:t>LOA / NON-Commissionable Agent:</a:t>
            </a:r>
            <a:endParaRPr lang="en-US" altLang="en-US" sz="14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A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copy of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your current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Errors and Omissions Insurance Policy (E&amp;O). </a:t>
            </a:r>
            <a:endParaRPr lang="en-US" altLang="en-US" sz="1400" dirty="0">
              <a:solidFill>
                <a:srgbClr val="4F4E4F"/>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   New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2020 AHIP, FWA, or other qualified certificate. Will also allow you to sell for the remainder of 2019</a:t>
            </a:r>
          </a:p>
          <a:p>
            <a:pPr lvl="0" defTabSz="914400" eaLnBrk="0" fontAlgn="base" hangingPunct="0">
              <a:spcBef>
                <a:spcPct val="0"/>
              </a:spcBef>
              <a:spcAft>
                <a:spcPct val="0"/>
              </a:spcAft>
            </a:pPr>
            <a:endParaRPr lang="en-US" altLang="en-US" sz="1400" dirty="0">
              <a:solidFill>
                <a:srgbClr val="000000"/>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endParaRPr lang="en-US" altLang="en-US" sz="1400" b="1" dirty="0" smtClean="0">
              <a:solidFill>
                <a:srgbClr val="000000"/>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endParaRPr lang="en-US" altLang="en-US" sz="1400" b="1" dirty="0">
              <a:solidFill>
                <a:srgbClr val="4F4E4F"/>
              </a:solidFill>
              <a:latin typeface="Arial" panose="020B0604020202020204" pitchFamily="34" charset="0"/>
              <a:cs typeface="Arial" panose="020B0604020202020204" pitchFamily="34" charset="0"/>
            </a:endParaRPr>
          </a:p>
          <a:p>
            <a:pPr lvl="0" defTabSz="914400" eaLnBrk="0" fontAlgn="base" hangingPunct="0">
              <a:spcBef>
                <a:spcPct val="0"/>
              </a:spcBef>
              <a:spcAft>
                <a:spcPct val="0"/>
              </a:spcAft>
            </a:pPr>
            <a:endParaRPr lang="en-US" altLang="en-US" sz="1200" dirty="0">
              <a:solidFill>
                <a:srgbClr val="4F4E4F"/>
              </a:solidFill>
              <a:latin typeface="Arial" panose="020B0604020202020204" pitchFamily="34" charset="0"/>
              <a:cs typeface="Arial" panose="020B0604020202020204" pitchFamily="34" charset="0"/>
            </a:endParaRPr>
          </a:p>
        </p:txBody>
      </p:sp>
      <p:sp>
        <p:nvSpPr>
          <p:cNvPr id="5" name="Rectangle 4"/>
          <p:cNvSpPr/>
          <p:nvPr/>
        </p:nvSpPr>
        <p:spPr>
          <a:xfrm>
            <a:off x="2991235" y="266068"/>
            <a:ext cx="4330032" cy="461665"/>
          </a:xfrm>
          <a:prstGeom prst="rect">
            <a:avLst/>
          </a:prstGeom>
        </p:spPr>
        <p:txBody>
          <a:bodyPr wrap="none">
            <a:spAutoFit/>
          </a:bodyPr>
          <a:lstStyle/>
          <a:p>
            <a:pPr lvl="0"/>
            <a:r>
              <a:rPr lang="en-US" sz="2400" b="1" dirty="0">
                <a:solidFill>
                  <a:srgbClr val="00549F">
                    <a:lumMod val="60000"/>
                    <a:lumOff val="40000"/>
                  </a:srgbClr>
                </a:solidFill>
              </a:rPr>
              <a:t>Onboarding Reference </a:t>
            </a:r>
            <a:r>
              <a:rPr lang="en-US" sz="2400" b="1" dirty="0" smtClean="0">
                <a:solidFill>
                  <a:srgbClr val="00549F">
                    <a:lumMod val="60000"/>
                    <a:lumOff val="40000"/>
                  </a:srgbClr>
                </a:solidFill>
              </a:rPr>
              <a:t>Guide 2020</a:t>
            </a:r>
            <a:endParaRPr lang="en-US" sz="2400" b="1" dirty="0">
              <a:solidFill>
                <a:srgbClr val="00549F">
                  <a:lumMod val="60000"/>
                  <a:lumOff val="40000"/>
                </a:srgbClr>
              </a:solidFill>
            </a:endParaRPr>
          </a:p>
        </p:txBody>
      </p:sp>
    </p:spTree>
    <p:extLst>
      <p:ext uri="{BB962C8B-B14F-4D97-AF65-F5344CB8AC3E}">
        <p14:creationId xmlns:p14="http://schemas.microsoft.com/office/powerpoint/2010/main" val="3328513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20</a:t>
            </a:fld>
            <a:endParaRPr lang="en-US" dirty="0">
              <a:solidFill>
                <a:srgbClr val="4F4E4F">
                  <a:tint val="75000"/>
                </a:srgbClr>
              </a:solidFill>
            </a:endParaRPr>
          </a:p>
        </p:txBody>
      </p:sp>
      <p:sp>
        <p:nvSpPr>
          <p:cNvPr id="3" name="TextBox 2"/>
          <p:cNvSpPr txBox="1"/>
          <p:nvPr/>
        </p:nvSpPr>
        <p:spPr>
          <a:xfrm>
            <a:off x="4075217" y="198375"/>
            <a:ext cx="4527607" cy="461665"/>
          </a:xfrm>
          <a:prstGeom prst="rect">
            <a:avLst/>
          </a:prstGeom>
          <a:noFill/>
        </p:spPr>
        <p:txBody>
          <a:bodyPr wrap="square" rtlCol="0">
            <a:spAutoFit/>
          </a:bodyPr>
          <a:lstStyle/>
          <a:p>
            <a:pPr lvl="0"/>
            <a:r>
              <a:rPr lang="en-US" sz="2400" b="1" dirty="0" smtClean="0">
                <a:solidFill>
                  <a:schemeClr val="tx1">
                    <a:lumMod val="50000"/>
                  </a:schemeClr>
                </a:solidFill>
                <a:latin typeface="Arial" panose="020B0604020202020204" pitchFamily="34" charset="0"/>
                <a:ea typeface="Arial" panose="020B0604020202020204" pitchFamily="34" charset="0"/>
              </a:rPr>
              <a:t>14 </a:t>
            </a:r>
            <a:r>
              <a:rPr lang="en-US" sz="2400" b="1" dirty="0">
                <a:solidFill>
                  <a:schemeClr val="tx1">
                    <a:lumMod val="50000"/>
                  </a:schemeClr>
                </a:solidFill>
                <a:latin typeface="Arial" panose="020B0604020202020204" pitchFamily="34" charset="0"/>
                <a:ea typeface="Arial" panose="020B0604020202020204" pitchFamily="34" charset="0"/>
              </a:rPr>
              <a:t>- </a:t>
            </a:r>
            <a:r>
              <a:rPr lang="en-US" sz="2400" b="1" dirty="0" smtClean="0">
                <a:solidFill>
                  <a:schemeClr val="tx1">
                    <a:lumMod val="50000"/>
                  </a:schemeClr>
                </a:solidFill>
                <a:latin typeface="Arial" panose="020B0604020202020204" pitchFamily="34" charset="0"/>
                <a:ea typeface="Arial" panose="020B0604020202020204" pitchFamily="34" charset="0"/>
              </a:rPr>
              <a:t>Education Tab</a:t>
            </a:r>
            <a:endParaRPr lang="en-US" b="1" dirty="0">
              <a:solidFill>
                <a:schemeClr val="tx1">
                  <a:lumMod val="50000"/>
                </a:schemeClr>
              </a:solidFill>
            </a:endParaRPr>
          </a:p>
        </p:txBody>
      </p:sp>
      <p:sp>
        <p:nvSpPr>
          <p:cNvPr id="4" name="TextBox 3"/>
          <p:cNvSpPr txBox="1"/>
          <p:nvPr/>
        </p:nvSpPr>
        <p:spPr>
          <a:xfrm>
            <a:off x="579735" y="771136"/>
            <a:ext cx="11200374" cy="7355860"/>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Select the Education tab at the top in your </a:t>
            </a:r>
            <a:r>
              <a:rPr lang="en-US" sz="1600" b="1" dirty="0" smtClean="0">
                <a:latin typeface="Arial" panose="020B0604020202020204" pitchFamily="34" charset="0"/>
                <a:cs typeface="Arial" panose="020B0604020202020204" pitchFamily="34" charset="0"/>
              </a:rPr>
              <a:t>workflow</a:t>
            </a:r>
          </a:p>
          <a:p>
            <a:endParaRPr lang="en-US" sz="1600" b="1"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      </a:t>
            </a:r>
            <a:r>
              <a:rPr lang="en-US" sz="1500" dirty="0" smtClean="0">
                <a:latin typeface="Arial" panose="020B0604020202020204" pitchFamily="34" charset="0"/>
                <a:cs typeface="Arial" panose="020B0604020202020204" pitchFamily="34" charset="0"/>
              </a:rPr>
              <a:t>This </a:t>
            </a:r>
            <a:r>
              <a:rPr lang="en-US" sz="1500" dirty="0">
                <a:latin typeface="Arial" panose="020B0604020202020204" pitchFamily="34" charset="0"/>
                <a:cs typeface="Arial" panose="020B0604020202020204" pitchFamily="34" charset="0"/>
              </a:rPr>
              <a:t>will take you to another site called LITMOS for the training course and then the </a:t>
            </a:r>
            <a:r>
              <a:rPr lang="en-US" sz="1500" dirty="0" smtClean="0">
                <a:latin typeface="Arial" panose="020B0604020202020204" pitchFamily="34" charset="0"/>
                <a:cs typeface="Arial" panose="020B0604020202020204" pitchFamily="34" charset="0"/>
              </a:rPr>
              <a:t>test</a:t>
            </a:r>
          </a:p>
          <a:p>
            <a:r>
              <a:rPr lang="en-US" sz="1500" dirty="0" smtClean="0">
                <a:latin typeface="Arial" panose="020B0604020202020204" pitchFamily="34" charset="0"/>
                <a:cs typeface="Arial" panose="020B0604020202020204" pitchFamily="34" charset="0"/>
              </a:rPr>
              <a:t> </a:t>
            </a:r>
          </a:p>
          <a:p>
            <a:r>
              <a:rPr lang="en-US" sz="1500" dirty="0">
                <a:latin typeface="Arial" panose="020B0604020202020204" pitchFamily="34" charset="0"/>
                <a:cs typeface="Arial" panose="020B0604020202020204" pitchFamily="34" charset="0"/>
              </a:rPr>
              <a:t>If you get a log in screen for Litmos this is an error. At no point should you have to register for a Litmos account or free trial.  </a:t>
            </a:r>
          </a:p>
          <a:p>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Do not sign up!      </a:t>
            </a:r>
            <a:r>
              <a:rPr lang="en-US" sz="1500" dirty="0">
                <a:latin typeface="Arial" panose="020B0604020202020204" pitchFamily="34" charset="0"/>
                <a:cs typeface="Arial" panose="020B0604020202020204" pitchFamily="34" charset="0"/>
              </a:rPr>
              <a:t>Contact </a:t>
            </a:r>
            <a:r>
              <a:rPr lang="en-US" sz="1500" dirty="0">
                <a:latin typeface="Arial" panose="020B0604020202020204" pitchFamily="34" charset="0"/>
                <a:cs typeface="Arial" panose="020B0604020202020204" pitchFamily="34" charset="0"/>
                <a:hlinkClick r:id="rId2"/>
              </a:rPr>
              <a:t>envisionagentsupport@envisionrx.com</a:t>
            </a:r>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 Hit Continue or the X out of the Hello box to start your training</a:t>
            </a:r>
          </a:p>
          <a:p>
            <a:endParaRPr lang="en-US" sz="1500" dirty="0" smtClean="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Complete the Litmos training module(s) provided </a:t>
            </a:r>
            <a:endParaRPr lang="en-US" sz="1500" b="1" dirty="0" smtClean="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and </a:t>
            </a:r>
            <a:r>
              <a:rPr lang="en-US" sz="1500" b="1" dirty="0">
                <a:latin typeface="Arial" panose="020B0604020202020204" pitchFamily="34" charset="0"/>
                <a:cs typeface="Arial" panose="020B0604020202020204" pitchFamily="34" charset="0"/>
              </a:rPr>
              <a:t>take a short test</a:t>
            </a:r>
            <a:r>
              <a:rPr lang="en-US" sz="1500" dirty="0">
                <a:latin typeface="Arial" panose="020B0604020202020204" pitchFamily="34" charset="0"/>
                <a:cs typeface="Arial" panose="020B0604020202020204" pitchFamily="34" charset="0"/>
              </a:rPr>
              <a:t>.</a:t>
            </a: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500" dirty="0" smtClean="0">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      </a:t>
            </a:r>
            <a:endParaRPr lang="en-US"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rot="5579669">
            <a:off x="6955164" y="755178"/>
            <a:ext cx="772484" cy="338551"/>
          </a:xfrm>
          <a:prstGeom prst="rect">
            <a:avLst/>
          </a:prstGeom>
        </p:spPr>
      </p:pic>
      <p:pic>
        <p:nvPicPr>
          <p:cNvPr id="6" name="Picture 5"/>
          <p:cNvPicPr>
            <a:picLocks noChangeAspect="1"/>
          </p:cNvPicPr>
          <p:nvPr/>
        </p:nvPicPr>
        <p:blipFill rotWithShape="1">
          <a:blip r:embed="rId4"/>
          <a:srcRect l="1267" r="4326" b="13308"/>
          <a:stretch/>
        </p:blipFill>
        <p:spPr>
          <a:xfrm>
            <a:off x="1820563" y="1154722"/>
            <a:ext cx="7356389" cy="364187"/>
          </a:xfrm>
          <a:prstGeom prst="rect">
            <a:avLst/>
          </a:prstGeom>
        </p:spPr>
      </p:pic>
      <p:pic>
        <p:nvPicPr>
          <p:cNvPr id="13" name="Picture 12"/>
          <p:cNvPicPr>
            <a:picLocks noChangeAspect="1"/>
          </p:cNvPicPr>
          <p:nvPr/>
        </p:nvPicPr>
        <p:blipFill rotWithShape="1">
          <a:blip r:embed="rId5"/>
          <a:srcRect l="61785" t="29632" r="12213" b="29159"/>
          <a:stretch/>
        </p:blipFill>
        <p:spPr>
          <a:xfrm>
            <a:off x="6056353" y="3069238"/>
            <a:ext cx="5809869" cy="2589724"/>
          </a:xfrm>
          <a:prstGeom prst="rect">
            <a:avLst/>
          </a:prstGeom>
        </p:spPr>
      </p:pic>
      <p:sp>
        <p:nvSpPr>
          <p:cNvPr id="14" name="Down Arrow 13"/>
          <p:cNvSpPr/>
          <p:nvPr/>
        </p:nvSpPr>
        <p:spPr>
          <a:xfrm rot="16200000">
            <a:off x="7288312" y="4701039"/>
            <a:ext cx="484632" cy="11372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1859666">
            <a:off x="10428349" y="3193258"/>
            <a:ext cx="484632" cy="11372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01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21</a:t>
            </a:fld>
            <a:endParaRPr lang="en-US" dirty="0">
              <a:solidFill>
                <a:srgbClr val="4F4E4F">
                  <a:tint val="75000"/>
                </a:srgbClr>
              </a:solidFill>
            </a:endParaRPr>
          </a:p>
        </p:txBody>
      </p:sp>
      <p:sp>
        <p:nvSpPr>
          <p:cNvPr id="3" name="TextBox 2"/>
          <p:cNvSpPr txBox="1"/>
          <p:nvPr/>
        </p:nvSpPr>
        <p:spPr>
          <a:xfrm>
            <a:off x="4075217" y="198375"/>
            <a:ext cx="4527607" cy="461665"/>
          </a:xfrm>
          <a:prstGeom prst="rect">
            <a:avLst/>
          </a:prstGeom>
          <a:noFill/>
        </p:spPr>
        <p:txBody>
          <a:bodyPr wrap="square" rtlCol="0">
            <a:spAutoFit/>
          </a:bodyPr>
          <a:lstStyle/>
          <a:p>
            <a:pPr lvl="0"/>
            <a:r>
              <a:rPr lang="en-US" sz="2400" b="1" dirty="0" smtClean="0">
                <a:solidFill>
                  <a:schemeClr val="tx1">
                    <a:lumMod val="50000"/>
                  </a:schemeClr>
                </a:solidFill>
                <a:latin typeface="Arial" panose="020B0604020202020204" pitchFamily="34" charset="0"/>
                <a:ea typeface="Arial" panose="020B0604020202020204" pitchFamily="34" charset="0"/>
              </a:rPr>
              <a:t>14 </a:t>
            </a:r>
            <a:r>
              <a:rPr lang="en-US" sz="2400" b="1" dirty="0">
                <a:solidFill>
                  <a:schemeClr val="tx1">
                    <a:lumMod val="50000"/>
                  </a:schemeClr>
                </a:solidFill>
                <a:latin typeface="Arial" panose="020B0604020202020204" pitchFamily="34" charset="0"/>
                <a:ea typeface="Arial" panose="020B0604020202020204" pitchFamily="34" charset="0"/>
              </a:rPr>
              <a:t>- </a:t>
            </a:r>
            <a:r>
              <a:rPr lang="en-US" sz="2400" b="1" dirty="0" smtClean="0">
                <a:solidFill>
                  <a:schemeClr val="tx1">
                    <a:lumMod val="50000"/>
                  </a:schemeClr>
                </a:solidFill>
                <a:latin typeface="Arial" panose="020B0604020202020204" pitchFamily="34" charset="0"/>
                <a:ea typeface="Arial" panose="020B0604020202020204" pitchFamily="34" charset="0"/>
              </a:rPr>
              <a:t>Education Tab</a:t>
            </a:r>
            <a:endParaRPr lang="en-US" b="1" dirty="0">
              <a:solidFill>
                <a:schemeClr val="tx1">
                  <a:lumMod val="50000"/>
                </a:schemeClr>
              </a:solidFill>
            </a:endParaRPr>
          </a:p>
        </p:txBody>
      </p:sp>
      <p:sp>
        <p:nvSpPr>
          <p:cNvPr id="4" name="TextBox 3"/>
          <p:cNvSpPr txBox="1"/>
          <p:nvPr/>
        </p:nvSpPr>
        <p:spPr>
          <a:xfrm>
            <a:off x="409286" y="723523"/>
            <a:ext cx="11363093" cy="1492716"/>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Click either on the image of the book or the words: EnvisionRxPlus PDP Product Training 2020, to start the training</a:t>
            </a:r>
            <a:r>
              <a:rPr lang="en-US" sz="1400" dirty="0">
                <a:latin typeface="Arial" panose="020B0604020202020204" pitchFamily="34" charset="0"/>
                <a:cs typeface="Arial" panose="020B0604020202020204" pitchFamily="34" charset="0"/>
              </a:rPr>
              <a:t>.  </a:t>
            </a:r>
          </a:p>
          <a:p>
            <a:r>
              <a:rPr lang="en-US" sz="1500" b="1" dirty="0">
                <a:latin typeface="Arial" panose="020B0604020202020204" pitchFamily="34" charset="0"/>
                <a:cs typeface="Arial" panose="020B0604020202020204" pitchFamily="34" charset="0"/>
              </a:rPr>
              <a:t>Training has to be completed before you can take the test</a:t>
            </a:r>
            <a:r>
              <a:rPr lang="en-US" sz="1500" dirty="0">
                <a:latin typeface="Arial" panose="020B0604020202020204" pitchFamily="34" charset="0"/>
                <a:cs typeface="Arial" panose="020B0604020202020204" pitchFamily="34" charset="0"/>
              </a:rPr>
              <a:t>.  It won’t allow you to just skip to the test</a:t>
            </a:r>
          </a:p>
          <a:p>
            <a:r>
              <a:rPr lang="en-US" sz="1500" dirty="0">
                <a:latin typeface="Arial" panose="020B0604020202020204" pitchFamily="34" charset="0"/>
                <a:cs typeface="Arial" panose="020B0604020202020204" pitchFamily="34" charset="0"/>
              </a:rPr>
              <a:t>Must pass the test within 3 attempts with a 85% score</a:t>
            </a:r>
          </a:p>
          <a:p>
            <a:r>
              <a:rPr lang="en-US" sz="1500" dirty="0">
                <a:latin typeface="Arial" panose="020B0604020202020204" pitchFamily="34" charset="0"/>
                <a:cs typeface="Arial" panose="020B0604020202020204" pitchFamily="34" charset="0"/>
              </a:rPr>
              <a:t>If not able to pass in 3 attempts, you have to wait 6 months to try again.</a:t>
            </a:r>
          </a:p>
          <a:p>
            <a:endParaRPr lang="en-US" sz="1500" dirty="0">
              <a:latin typeface="Arial" panose="020B0604020202020204" pitchFamily="34" charset="0"/>
              <a:cs typeface="Arial" panose="020B0604020202020204" pitchFamily="34" charset="0"/>
            </a:endParaRPr>
          </a:p>
          <a:p>
            <a:r>
              <a:rPr lang="en-US" sz="1500" b="1" dirty="0">
                <a:latin typeface="Arial" panose="020B0604020202020204" pitchFamily="34" charset="0"/>
                <a:cs typeface="Arial" panose="020B0604020202020204" pitchFamily="34" charset="0"/>
              </a:rPr>
              <a:t>When completed, </a:t>
            </a:r>
            <a:r>
              <a:rPr lang="en-US" sz="1500" b="1" dirty="0">
                <a:solidFill>
                  <a:schemeClr val="accent1"/>
                </a:solidFill>
                <a:latin typeface="Arial" panose="020B0604020202020204" pitchFamily="34" charset="0"/>
                <a:cs typeface="Arial" panose="020B0604020202020204" pitchFamily="34" charset="0"/>
              </a:rPr>
              <a:t>scroll UP to the Workflow Tab list to continue the onboarding. Certifications tab is next   </a:t>
            </a:r>
          </a:p>
        </p:txBody>
      </p:sp>
      <p:sp>
        <p:nvSpPr>
          <p:cNvPr id="5" name="Rectangle 4"/>
          <p:cNvSpPr/>
          <p:nvPr/>
        </p:nvSpPr>
        <p:spPr>
          <a:xfrm>
            <a:off x="491665" y="3741462"/>
            <a:ext cx="4599319" cy="86177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AGAIN: If </a:t>
            </a:r>
            <a:r>
              <a:rPr lang="en-US" sz="1600" dirty="0">
                <a:latin typeface="Arial" panose="020B0604020202020204" pitchFamily="34" charset="0"/>
                <a:cs typeface="Arial" panose="020B0604020202020204" pitchFamily="34" charset="0"/>
              </a:rPr>
              <a:t>you get a log in screen for Litmos this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is </a:t>
            </a:r>
            <a:r>
              <a:rPr lang="en-US" sz="1600" dirty="0">
                <a:latin typeface="Arial" panose="020B0604020202020204" pitchFamily="34" charset="0"/>
                <a:cs typeface="Arial" panose="020B0604020202020204" pitchFamily="34" charset="0"/>
              </a:rPr>
              <a:t>an </a:t>
            </a:r>
            <a:r>
              <a:rPr lang="en-US" sz="1600" dirty="0" smtClean="0">
                <a:latin typeface="Arial" panose="020B0604020202020204" pitchFamily="34" charset="0"/>
                <a:cs typeface="Arial" panose="020B0604020202020204" pitchFamily="34" charset="0"/>
              </a:rPr>
              <a:t> error</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Contact </a:t>
            </a:r>
            <a:r>
              <a:rPr lang="en-US" sz="1600" dirty="0">
                <a:latin typeface="Arial" panose="020B0604020202020204" pitchFamily="34" charset="0"/>
                <a:cs typeface="Arial" panose="020B0604020202020204" pitchFamily="34" charset="0"/>
                <a:hlinkClick r:id="rId2"/>
              </a:rPr>
              <a:t>envisionagentsupport@envisionrx.com</a:t>
            </a:r>
            <a:endParaRPr lang="en-US" sz="16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a:srcRect l="1267" r="4326" b="13308"/>
          <a:stretch/>
        </p:blipFill>
        <p:spPr>
          <a:xfrm>
            <a:off x="491665" y="2216239"/>
            <a:ext cx="7356389" cy="364187"/>
          </a:xfrm>
          <a:prstGeom prst="rect">
            <a:avLst/>
          </a:prstGeom>
        </p:spPr>
      </p:pic>
      <p:pic>
        <p:nvPicPr>
          <p:cNvPr id="15" name="Picture 14"/>
          <p:cNvPicPr>
            <a:picLocks noChangeAspect="1"/>
          </p:cNvPicPr>
          <p:nvPr/>
        </p:nvPicPr>
        <p:blipFill>
          <a:blip r:embed="rId4"/>
          <a:stretch>
            <a:fillRect/>
          </a:stretch>
        </p:blipFill>
        <p:spPr>
          <a:xfrm rot="19308435">
            <a:off x="5730045" y="2631376"/>
            <a:ext cx="970946" cy="338551"/>
          </a:xfrm>
          <a:prstGeom prst="rect">
            <a:avLst/>
          </a:prstGeom>
        </p:spPr>
      </p:pic>
      <p:pic>
        <p:nvPicPr>
          <p:cNvPr id="11" name="Picture 10"/>
          <p:cNvPicPr>
            <a:picLocks noChangeAspect="1"/>
          </p:cNvPicPr>
          <p:nvPr/>
        </p:nvPicPr>
        <p:blipFill>
          <a:blip r:embed="rId5"/>
          <a:stretch>
            <a:fillRect/>
          </a:stretch>
        </p:blipFill>
        <p:spPr>
          <a:xfrm>
            <a:off x="5927462" y="3044843"/>
            <a:ext cx="4970997" cy="3145631"/>
          </a:xfrm>
          <a:prstGeom prst="rect">
            <a:avLst/>
          </a:prstGeom>
        </p:spPr>
      </p:pic>
      <p:sp>
        <p:nvSpPr>
          <p:cNvPr id="16" name="Rectangle 15"/>
          <p:cNvSpPr/>
          <p:nvPr/>
        </p:nvSpPr>
        <p:spPr>
          <a:xfrm>
            <a:off x="7513130" y="3046825"/>
            <a:ext cx="857977" cy="14389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rot="16200000">
            <a:off x="5950151" y="4666610"/>
            <a:ext cx="380420" cy="14891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348375" y="5601397"/>
            <a:ext cx="329510" cy="184666"/>
          </a:xfrm>
          <a:prstGeom prst="rect">
            <a:avLst/>
          </a:prstGeom>
          <a:solidFill>
            <a:schemeClr val="bg1"/>
          </a:solidFill>
        </p:spPr>
        <p:txBody>
          <a:bodyPr wrap="square" rtlCol="0">
            <a:spAutoFit/>
          </a:bodyPr>
          <a:lstStyle/>
          <a:p>
            <a:r>
              <a:rPr lang="en-US" sz="600" dirty="0" smtClean="0"/>
              <a:t>2019</a:t>
            </a:r>
            <a:endParaRPr lang="en-US" sz="600" dirty="0"/>
          </a:p>
        </p:txBody>
      </p:sp>
      <p:sp>
        <p:nvSpPr>
          <p:cNvPr id="7" name="TextBox 6"/>
          <p:cNvSpPr txBox="1"/>
          <p:nvPr/>
        </p:nvSpPr>
        <p:spPr>
          <a:xfrm>
            <a:off x="7027016" y="5730846"/>
            <a:ext cx="325730" cy="184666"/>
          </a:xfrm>
          <a:prstGeom prst="rect">
            <a:avLst/>
          </a:prstGeom>
          <a:solidFill>
            <a:schemeClr val="bg1"/>
          </a:solidFill>
        </p:spPr>
        <p:txBody>
          <a:bodyPr wrap="none" rtlCol="0">
            <a:spAutoFit/>
          </a:bodyPr>
          <a:lstStyle/>
          <a:p>
            <a:r>
              <a:rPr lang="en-US" sz="600" dirty="0" smtClean="0"/>
              <a:t>2020</a:t>
            </a:r>
            <a:endParaRPr lang="en-US" sz="600" dirty="0"/>
          </a:p>
        </p:txBody>
      </p:sp>
    </p:spTree>
    <p:extLst>
      <p:ext uri="{BB962C8B-B14F-4D97-AF65-F5344CB8AC3E}">
        <p14:creationId xmlns:p14="http://schemas.microsoft.com/office/powerpoint/2010/main" val="2246959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22</a:t>
            </a:fld>
            <a:endParaRPr lang="en-US" dirty="0">
              <a:solidFill>
                <a:srgbClr val="4F4E4F">
                  <a:tint val="75000"/>
                </a:srgbClr>
              </a:solidFill>
            </a:endParaRPr>
          </a:p>
        </p:txBody>
      </p:sp>
      <p:sp>
        <p:nvSpPr>
          <p:cNvPr id="5" name="Rectangle 4"/>
          <p:cNvSpPr/>
          <p:nvPr/>
        </p:nvSpPr>
        <p:spPr>
          <a:xfrm>
            <a:off x="3845579" y="254435"/>
            <a:ext cx="3444789"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15 – Certifications Tab</a:t>
            </a:r>
            <a:endParaRPr lang="en-US" b="1" dirty="0">
              <a:solidFill>
                <a:schemeClr val="tx1">
                  <a:lumMod val="50000"/>
                </a:schemeClr>
              </a:solidFill>
            </a:endParaRPr>
          </a:p>
        </p:txBody>
      </p:sp>
      <p:sp>
        <p:nvSpPr>
          <p:cNvPr id="20" name="Rectangle 19"/>
          <p:cNvSpPr/>
          <p:nvPr/>
        </p:nvSpPr>
        <p:spPr>
          <a:xfrm>
            <a:off x="1337845" y="847383"/>
            <a:ext cx="8948800" cy="646331"/>
          </a:xfrm>
          <a:prstGeom prst="rect">
            <a:avLst/>
          </a:prstGeom>
        </p:spPr>
        <p:txBody>
          <a:bodyPr wrap="square">
            <a:spAutoFit/>
          </a:bodyPr>
          <a:lstStyle/>
          <a:p>
            <a:endParaRPr lang="en-US" dirty="0" smtClean="0"/>
          </a:p>
          <a:p>
            <a:endParaRPr lang="en-US" dirty="0"/>
          </a:p>
        </p:txBody>
      </p:sp>
      <p:pic>
        <p:nvPicPr>
          <p:cNvPr id="6" name="Picture 5"/>
          <p:cNvPicPr>
            <a:picLocks noChangeAspect="1"/>
          </p:cNvPicPr>
          <p:nvPr/>
        </p:nvPicPr>
        <p:blipFill rotWithShape="1">
          <a:blip r:embed="rId2"/>
          <a:srcRect l="52040" t="14240" r="4778" b="35858"/>
          <a:stretch/>
        </p:blipFill>
        <p:spPr>
          <a:xfrm>
            <a:off x="823784" y="2172824"/>
            <a:ext cx="9836405" cy="3145947"/>
          </a:xfrm>
          <a:prstGeom prst="rect">
            <a:avLst/>
          </a:prstGeom>
        </p:spPr>
      </p:pic>
      <p:sp>
        <p:nvSpPr>
          <p:cNvPr id="3" name="Rectangle 2"/>
          <p:cNvSpPr/>
          <p:nvPr/>
        </p:nvSpPr>
        <p:spPr>
          <a:xfrm>
            <a:off x="757881" y="650441"/>
            <a:ext cx="10684476" cy="1477328"/>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Select the radio button corresponding to the certifications you have; this will cause the relevant fields to display.</a:t>
            </a:r>
          </a:p>
          <a:p>
            <a:endParaRPr lang="en-US" dirty="0"/>
          </a:p>
          <a:p>
            <a:r>
              <a:rPr lang="en-US" dirty="0">
                <a:latin typeface="Arial" panose="020B0604020202020204" pitchFamily="34" charset="0"/>
                <a:cs typeface="Arial" panose="020B0604020202020204" pitchFamily="34" charset="0"/>
              </a:rPr>
              <a:t>Using the </a:t>
            </a:r>
            <a:r>
              <a:rPr lang="en-US" b="1" dirty="0">
                <a:solidFill>
                  <a:srgbClr val="0070C0"/>
                </a:solidFill>
                <a:latin typeface="Arial" panose="020B0604020202020204" pitchFamily="34" charset="0"/>
                <a:cs typeface="Arial" panose="020B0604020202020204" pitchFamily="34" charset="0"/>
              </a:rPr>
              <a:t>BLUE UP ARROW</a:t>
            </a:r>
            <a:r>
              <a:rPr lang="en-US" dirty="0">
                <a:latin typeface="Arial" panose="020B0604020202020204" pitchFamily="34" charset="0"/>
                <a:cs typeface="Arial" panose="020B0604020202020204" pitchFamily="34" charset="0"/>
              </a:rPr>
              <a:t>, Upload your new 2020 certification, enter a completion date.</a:t>
            </a:r>
          </a:p>
          <a:p>
            <a:endParaRPr lang="en-US" dirty="0"/>
          </a:p>
        </p:txBody>
      </p:sp>
      <p:cxnSp>
        <p:nvCxnSpPr>
          <p:cNvPr id="7" name="Straight Arrow Connector 6"/>
          <p:cNvCxnSpPr/>
          <p:nvPr/>
        </p:nvCxnSpPr>
        <p:spPr>
          <a:xfrm flipV="1">
            <a:off x="1337845" y="3951088"/>
            <a:ext cx="591051" cy="39849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flipH="1" flipV="1">
            <a:off x="7135210" y="4022866"/>
            <a:ext cx="913158" cy="862172"/>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0" name="Rectangle 9"/>
          <p:cNvSpPr/>
          <p:nvPr/>
        </p:nvSpPr>
        <p:spPr>
          <a:xfrm>
            <a:off x="7551124" y="4150333"/>
            <a:ext cx="1367682" cy="369332"/>
          </a:xfrm>
          <a:prstGeom prst="rect">
            <a:avLst/>
          </a:prstGeom>
        </p:spPr>
        <p:txBody>
          <a:bodyPr wrap="none">
            <a:spAutoFit/>
          </a:bodyPr>
          <a:lstStyle/>
          <a:p>
            <a:r>
              <a:rPr lang="en-US" dirty="0"/>
              <a:t>Upload button</a:t>
            </a:r>
          </a:p>
        </p:txBody>
      </p:sp>
    </p:spTree>
    <p:extLst>
      <p:ext uri="{BB962C8B-B14F-4D97-AF65-F5344CB8AC3E}">
        <p14:creationId xmlns:p14="http://schemas.microsoft.com/office/powerpoint/2010/main" val="182875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23</a:t>
            </a:fld>
            <a:endParaRPr lang="en-US" dirty="0">
              <a:solidFill>
                <a:srgbClr val="4F4E4F">
                  <a:tint val="75000"/>
                </a:srgbClr>
              </a:solidFill>
            </a:endParaRPr>
          </a:p>
        </p:txBody>
      </p:sp>
      <p:sp>
        <p:nvSpPr>
          <p:cNvPr id="5" name="Rectangle 4"/>
          <p:cNvSpPr/>
          <p:nvPr/>
        </p:nvSpPr>
        <p:spPr>
          <a:xfrm>
            <a:off x="3596480" y="259150"/>
            <a:ext cx="4998100" cy="461665"/>
          </a:xfrm>
          <a:prstGeom prst="rect">
            <a:avLst/>
          </a:prstGeom>
        </p:spPr>
        <p:txBody>
          <a:bodyPr wrap="none">
            <a:spAutoFit/>
          </a:bodyPr>
          <a:lstStyle/>
          <a:p>
            <a:pPr lvl="0"/>
            <a:r>
              <a:rPr lang="en-US" sz="2400" b="1" dirty="0" smtClean="0">
                <a:solidFill>
                  <a:schemeClr val="tx1">
                    <a:lumMod val="50000"/>
                  </a:schemeClr>
                </a:solidFill>
                <a:latin typeface="Arial" panose="020B0604020202020204" pitchFamily="34" charset="0"/>
                <a:ea typeface="Arial" panose="020B0604020202020204" pitchFamily="34" charset="0"/>
              </a:rPr>
              <a:t>15 </a:t>
            </a:r>
            <a:r>
              <a:rPr lang="en-US" sz="2400" b="1" dirty="0">
                <a:solidFill>
                  <a:schemeClr val="tx1">
                    <a:lumMod val="50000"/>
                  </a:schemeClr>
                </a:solidFill>
                <a:latin typeface="Arial" panose="020B0604020202020204" pitchFamily="34" charset="0"/>
                <a:ea typeface="Arial" panose="020B0604020202020204" pitchFamily="34" charset="0"/>
              </a:rPr>
              <a:t>– Certifications </a:t>
            </a:r>
            <a:r>
              <a:rPr lang="en-US" sz="2400" b="1" dirty="0" smtClean="0">
                <a:solidFill>
                  <a:schemeClr val="tx1">
                    <a:lumMod val="50000"/>
                  </a:schemeClr>
                </a:solidFill>
                <a:latin typeface="Arial" panose="020B0604020202020204" pitchFamily="34" charset="0"/>
                <a:ea typeface="Arial" panose="020B0604020202020204" pitchFamily="34" charset="0"/>
              </a:rPr>
              <a:t>Tab continued</a:t>
            </a:r>
            <a:endParaRPr lang="en-US" b="1" dirty="0">
              <a:solidFill>
                <a:schemeClr val="tx1">
                  <a:lumMod val="50000"/>
                </a:schemeClr>
              </a:solidFill>
            </a:endParaRPr>
          </a:p>
        </p:txBody>
      </p:sp>
      <p:sp>
        <p:nvSpPr>
          <p:cNvPr id="6" name="Rectangle 5"/>
          <p:cNvSpPr/>
          <p:nvPr/>
        </p:nvSpPr>
        <p:spPr>
          <a:xfrm>
            <a:off x="559897" y="746262"/>
            <a:ext cx="10660038" cy="830997"/>
          </a:xfrm>
          <a:prstGeom prst="rect">
            <a:avLst/>
          </a:prstGeom>
        </p:spPr>
        <p:txBody>
          <a:bodyPr wrap="square">
            <a:spAutoFit/>
          </a:bodyPr>
          <a:lstStyle/>
          <a:p>
            <a:r>
              <a:rPr lang="en-US" sz="1600" dirty="0">
                <a:solidFill>
                  <a:srgbClr val="4F4E4F"/>
                </a:solidFill>
                <a:latin typeface="Arial" panose="020B0604020202020204" pitchFamily="34" charset="0"/>
                <a:cs typeface="Arial" panose="020B0604020202020204" pitchFamily="34" charset="0"/>
              </a:rPr>
              <a:t>If you have your compliance certificates outside of AHIP, from another qualified Vendor, the separate FWA and AHIP documents need to be uploaded. </a:t>
            </a:r>
            <a:r>
              <a:rPr lang="en-US" sz="1600" dirty="0">
                <a:latin typeface="Arial" panose="020B0604020202020204" pitchFamily="34" charset="0"/>
                <a:cs typeface="Arial" panose="020B0604020202020204" pitchFamily="34" charset="0"/>
              </a:rPr>
              <a:t>Using the </a:t>
            </a:r>
            <a:r>
              <a:rPr lang="en-US" sz="1600" b="1" dirty="0">
                <a:solidFill>
                  <a:srgbClr val="0070C0"/>
                </a:solidFill>
                <a:latin typeface="Arial" panose="020B0604020202020204" pitchFamily="34" charset="0"/>
                <a:cs typeface="Arial" panose="020B0604020202020204" pitchFamily="34" charset="0"/>
              </a:rPr>
              <a:t>BLUE UP ARROWS</a:t>
            </a:r>
            <a:r>
              <a:rPr lang="en-US" sz="1600" dirty="0">
                <a:latin typeface="Arial" panose="020B0604020202020204" pitchFamily="34" charset="0"/>
                <a:cs typeface="Arial" panose="020B0604020202020204" pitchFamily="34" charset="0"/>
              </a:rPr>
              <a:t>, Upload your new 2020 certification, enter a completion date</a:t>
            </a:r>
            <a:endParaRPr lang="en-US" sz="1600" dirty="0"/>
          </a:p>
        </p:txBody>
      </p:sp>
      <p:pic>
        <p:nvPicPr>
          <p:cNvPr id="7" name="Picture 6"/>
          <p:cNvPicPr>
            <a:picLocks noChangeAspect="1"/>
          </p:cNvPicPr>
          <p:nvPr/>
        </p:nvPicPr>
        <p:blipFill rotWithShape="1">
          <a:blip r:embed="rId2"/>
          <a:srcRect l="52127" t="15298" r="6164" b="6171"/>
          <a:stretch/>
        </p:blipFill>
        <p:spPr>
          <a:xfrm>
            <a:off x="1210687" y="1501474"/>
            <a:ext cx="9369951" cy="4961839"/>
          </a:xfrm>
          <a:prstGeom prst="rect">
            <a:avLst/>
          </a:prstGeom>
        </p:spPr>
      </p:pic>
      <p:sp>
        <p:nvSpPr>
          <p:cNvPr id="3" name="Rectangle 2"/>
          <p:cNvSpPr/>
          <p:nvPr/>
        </p:nvSpPr>
        <p:spPr>
          <a:xfrm>
            <a:off x="7910739" y="4321107"/>
            <a:ext cx="1462260" cy="369332"/>
          </a:xfrm>
          <a:prstGeom prst="rect">
            <a:avLst/>
          </a:prstGeom>
        </p:spPr>
        <p:txBody>
          <a:bodyPr wrap="none">
            <a:spAutoFit/>
          </a:bodyPr>
          <a:lstStyle/>
          <a:p>
            <a:r>
              <a:rPr lang="en-US" dirty="0"/>
              <a:t>Upload </a:t>
            </a:r>
            <a:r>
              <a:rPr lang="en-US" dirty="0" smtClean="0"/>
              <a:t>buttons</a:t>
            </a:r>
            <a:endParaRPr lang="en-US" dirty="0"/>
          </a:p>
        </p:txBody>
      </p:sp>
      <p:cxnSp>
        <p:nvCxnSpPr>
          <p:cNvPr id="8" name="Straight Arrow Connector 7"/>
          <p:cNvCxnSpPr/>
          <p:nvPr/>
        </p:nvCxnSpPr>
        <p:spPr>
          <a:xfrm flipV="1">
            <a:off x="1559168" y="3542270"/>
            <a:ext cx="739189" cy="280555"/>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a:off x="3945924" y="5526983"/>
            <a:ext cx="743266" cy="9951"/>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0" name="Straight Arrow Connector 9"/>
          <p:cNvCxnSpPr/>
          <p:nvPr/>
        </p:nvCxnSpPr>
        <p:spPr>
          <a:xfrm flipH="1" flipV="1">
            <a:off x="7479915" y="3762205"/>
            <a:ext cx="496289" cy="260012"/>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1" name="Straight Arrow Connector 10"/>
          <p:cNvCxnSpPr/>
          <p:nvPr/>
        </p:nvCxnSpPr>
        <p:spPr>
          <a:xfrm flipH="1" flipV="1">
            <a:off x="7559956" y="4623790"/>
            <a:ext cx="416248" cy="236534"/>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2" name="Straight Arrow Connector 11"/>
          <p:cNvCxnSpPr/>
          <p:nvPr/>
        </p:nvCxnSpPr>
        <p:spPr>
          <a:xfrm flipH="1" flipV="1">
            <a:off x="7512908" y="5404449"/>
            <a:ext cx="463296" cy="230232"/>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82561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24</a:t>
            </a:fld>
            <a:endParaRPr lang="en-US" dirty="0">
              <a:solidFill>
                <a:srgbClr val="4F4E4F">
                  <a:tint val="75000"/>
                </a:srgbClr>
              </a:solidFill>
            </a:endParaRPr>
          </a:p>
        </p:txBody>
      </p:sp>
      <p:sp>
        <p:nvSpPr>
          <p:cNvPr id="5" name="Rectangle 4"/>
          <p:cNvSpPr/>
          <p:nvPr/>
        </p:nvSpPr>
        <p:spPr>
          <a:xfrm>
            <a:off x="4580932" y="147452"/>
            <a:ext cx="3178499"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16 - Agreements Tab</a:t>
            </a:r>
            <a:endParaRPr lang="en-US" b="1" dirty="0">
              <a:solidFill>
                <a:schemeClr val="tx1">
                  <a:lumMod val="50000"/>
                </a:schemeClr>
              </a:solidFill>
            </a:endParaRPr>
          </a:p>
        </p:txBody>
      </p:sp>
      <p:pic>
        <p:nvPicPr>
          <p:cNvPr id="8" name="Picture 7"/>
          <p:cNvPicPr/>
          <p:nvPr/>
        </p:nvPicPr>
        <p:blipFill rotWithShape="1">
          <a:blip r:embed="rId2"/>
          <a:srcRect t="48546" r="4450" b="1086"/>
          <a:stretch/>
        </p:blipFill>
        <p:spPr>
          <a:xfrm>
            <a:off x="2190881" y="4820871"/>
            <a:ext cx="8140799" cy="1351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675665" y="572244"/>
            <a:ext cx="10659600" cy="1569660"/>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Click on the Agreement buttons to open them</a:t>
            </a:r>
            <a:r>
              <a:rPr lang="en-US" dirty="0" smtClean="0"/>
              <a:t>.</a:t>
            </a:r>
          </a:p>
          <a:p>
            <a:r>
              <a:rPr lang="en-US" sz="1600" dirty="0" smtClean="0">
                <a:solidFill>
                  <a:srgbClr val="FF0000"/>
                </a:solidFill>
                <a:latin typeface="Arial" panose="020B0604020202020204" pitchFamily="34" charset="0"/>
                <a:cs typeface="Arial" panose="020B0604020202020204" pitchFamily="34" charset="0"/>
              </a:rPr>
              <a:t>NEW</a:t>
            </a:r>
            <a:r>
              <a:rPr lang="en-US" sz="1600" dirty="0" smtClean="0">
                <a:latin typeface="Arial" panose="020B0604020202020204" pitchFamily="34" charset="0"/>
                <a:cs typeface="Arial" panose="020B0604020202020204" pitchFamily="34" charset="0"/>
              </a:rPr>
              <a:t>:  Check the attestation box next to the 3 agreements after you signed them</a:t>
            </a:r>
          </a:p>
          <a:p>
            <a:endParaRPr lang="en-US" sz="1600" dirty="0" smtClean="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Agreements </a:t>
            </a:r>
            <a:r>
              <a:rPr lang="en-US" sz="1400" b="1" dirty="0">
                <a:solidFill>
                  <a:srgbClr val="FF0000"/>
                </a:solidFill>
                <a:latin typeface="Arial" panose="020B0604020202020204" pitchFamily="34" charset="0"/>
                <a:cs typeface="Arial" panose="020B0604020202020204" pitchFamily="34" charset="0"/>
              </a:rPr>
              <a:t>MUST</a:t>
            </a:r>
            <a:r>
              <a:rPr lang="en-US" sz="1400" dirty="0">
                <a:latin typeface="Arial" panose="020B0604020202020204" pitchFamily="34" charset="0"/>
                <a:cs typeface="Arial" panose="020B0604020202020204" pitchFamily="34" charset="0"/>
              </a:rPr>
              <a:t> be signed using your full name as given on the General tab. If you are not using the proper signature the system will show you the proper way to sign in red below the box. Click </a:t>
            </a:r>
            <a:r>
              <a:rPr lang="en-US" sz="1400" dirty="0" smtClean="0">
                <a:latin typeface="Arial" panose="020B0604020202020204" pitchFamily="34" charset="0"/>
                <a:cs typeface="Arial" panose="020B0604020202020204" pitchFamily="34" charset="0"/>
              </a:rPr>
              <a:t>the </a:t>
            </a:r>
            <a:r>
              <a:rPr lang="en-US" sz="1400" i="1" dirty="0" smtClean="0">
                <a:latin typeface="Arial" panose="020B0604020202020204" pitchFamily="34" charset="0"/>
                <a:cs typeface="Arial" panose="020B0604020202020204" pitchFamily="34" charset="0"/>
              </a:rPr>
              <a:t>Accept</a:t>
            </a:r>
            <a:r>
              <a:rPr lang="en-US" sz="1400" dirty="0" smtClean="0">
                <a:latin typeface="Arial" panose="020B0604020202020204" pitchFamily="34" charset="0"/>
                <a:cs typeface="Arial" panose="020B0604020202020204" pitchFamily="34" charset="0"/>
              </a:rPr>
              <a:t> box and </a:t>
            </a:r>
            <a:r>
              <a:rPr lang="en-US" sz="1400" i="1" dirty="0">
                <a:latin typeface="Arial" panose="020B0604020202020204" pitchFamily="34" charset="0"/>
                <a:cs typeface="Arial" panose="020B0604020202020204" pitchFamily="34" charset="0"/>
              </a:rPr>
              <a:t>SIGN</a:t>
            </a:r>
            <a:r>
              <a:rPr lang="en-US" sz="1400" dirty="0">
                <a:latin typeface="Arial" panose="020B0604020202020204" pitchFamily="34" charset="0"/>
                <a:cs typeface="Arial" panose="020B0604020202020204" pitchFamily="34" charset="0"/>
              </a:rPr>
              <a:t> Button after typing in your signature</a:t>
            </a:r>
          </a:p>
          <a:p>
            <a:endParaRPr lang="en-US" dirty="0"/>
          </a:p>
        </p:txBody>
      </p:sp>
      <p:cxnSp>
        <p:nvCxnSpPr>
          <p:cNvPr id="7" name="Straight Arrow Connector 6"/>
          <p:cNvCxnSpPr/>
          <p:nvPr/>
        </p:nvCxnSpPr>
        <p:spPr>
          <a:xfrm flipH="1" flipV="1">
            <a:off x="4465603" y="6120233"/>
            <a:ext cx="489642" cy="8719"/>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flipH="1">
            <a:off x="4342730" y="5758248"/>
            <a:ext cx="476404" cy="20115"/>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pic>
        <p:nvPicPr>
          <p:cNvPr id="15" name="Picture 14"/>
          <p:cNvPicPr>
            <a:picLocks noChangeAspect="1"/>
          </p:cNvPicPr>
          <p:nvPr/>
        </p:nvPicPr>
        <p:blipFill rotWithShape="1">
          <a:blip r:embed="rId3"/>
          <a:srcRect l="1710" t="8245" r="54474" b="45672"/>
          <a:stretch/>
        </p:blipFill>
        <p:spPr>
          <a:xfrm>
            <a:off x="1140032" y="2141904"/>
            <a:ext cx="9231406" cy="2730610"/>
          </a:xfrm>
          <a:prstGeom prst="rect">
            <a:avLst/>
          </a:prstGeom>
        </p:spPr>
      </p:pic>
      <p:cxnSp>
        <p:nvCxnSpPr>
          <p:cNvPr id="12" name="Straight Arrow Connector 11"/>
          <p:cNvCxnSpPr/>
          <p:nvPr/>
        </p:nvCxnSpPr>
        <p:spPr>
          <a:xfrm flipV="1">
            <a:off x="1968843" y="4112250"/>
            <a:ext cx="1019460" cy="23145"/>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196894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25</a:t>
            </a:fld>
            <a:endParaRPr lang="en-US" dirty="0">
              <a:solidFill>
                <a:srgbClr val="4F4E4F">
                  <a:tint val="75000"/>
                </a:srgbClr>
              </a:solidFill>
            </a:endParaRPr>
          </a:p>
        </p:txBody>
      </p:sp>
      <p:sp>
        <p:nvSpPr>
          <p:cNvPr id="3" name="Rectangle 2"/>
          <p:cNvSpPr/>
          <p:nvPr/>
        </p:nvSpPr>
        <p:spPr>
          <a:xfrm>
            <a:off x="4594486" y="272423"/>
            <a:ext cx="2519857" cy="461665"/>
          </a:xfrm>
          <a:prstGeom prst="rect">
            <a:avLst/>
          </a:prstGeom>
        </p:spPr>
        <p:txBody>
          <a:bodyPr wrap="none">
            <a:spAutoFit/>
          </a:bodyPr>
          <a:lstStyle/>
          <a:p>
            <a:pPr lvl="0"/>
            <a:r>
              <a:rPr lang="en-US" sz="2400" b="1" dirty="0" smtClean="0">
                <a:solidFill>
                  <a:schemeClr val="tx1">
                    <a:lumMod val="50000"/>
                  </a:schemeClr>
                </a:solidFill>
                <a:latin typeface="Arial" panose="020B0604020202020204" pitchFamily="34" charset="0"/>
                <a:ea typeface="Arial" panose="020B0604020202020204" pitchFamily="34" charset="0"/>
              </a:rPr>
              <a:t>17 – Submit Tab</a:t>
            </a:r>
            <a:endParaRPr lang="en-US" b="1" dirty="0">
              <a:solidFill>
                <a:schemeClr val="tx1">
                  <a:lumMod val="50000"/>
                </a:schemeClr>
              </a:solidFill>
            </a:endParaRPr>
          </a:p>
        </p:txBody>
      </p:sp>
      <p:sp>
        <p:nvSpPr>
          <p:cNvPr id="4" name="TextBox 3"/>
          <p:cNvSpPr txBox="1"/>
          <p:nvPr/>
        </p:nvSpPr>
        <p:spPr>
          <a:xfrm>
            <a:off x="873211" y="858110"/>
            <a:ext cx="10485843" cy="1384995"/>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Once all required Onboarding information is entered, </a:t>
            </a:r>
            <a:r>
              <a:rPr lang="en-US" sz="1400" b="1" dirty="0" smtClean="0">
                <a:latin typeface="Arial" panose="020B0604020202020204" pitchFamily="34" charset="0"/>
                <a:cs typeface="Arial" panose="020B0604020202020204" pitchFamily="34" charset="0"/>
              </a:rPr>
              <a:t>go to the last tab called Submit</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Check the attestation box that you finished everything in all the tabs, then click the </a:t>
            </a:r>
            <a:r>
              <a:rPr lang="en-US" sz="1400" b="1" dirty="0" smtClean="0">
                <a:solidFill>
                  <a:srgbClr val="0070C0"/>
                </a:solidFill>
                <a:latin typeface="Arial" panose="020B0604020202020204" pitchFamily="34" charset="0"/>
                <a:cs typeface="Arial" panose="020B0604020202020204" pitchFamily="34" charset="0"/>
              </a:rPr>
              <a:t>BLUE </a:t>
            </a:r>
            <a:r>
              <a:rPr lang="en-US" sz="1400" b="1" dirty="0" smtClean="0">
                <a:latin typeface="Arial" panose="020B0604020202020204" pitchFamily="34" charset="0"/>
                <a:cs typeface="Arial" panose="020B0604020202020204" pitchFamily="34" charset="0"/>
              </a:rPr>
              <a:t>SUBMIT BUTTON</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If you see any </a:t>
            </a:r>
            <a:r>
              <a:rPr lang="en-US" sz="1400" b="1" dirty="0" smtClean="0">
                <a:solidFill>
                  <a:srgbClr val="FF0000"/>
                </a:solidFill>
                <a:latin typeface="Arial" panose="020B0604020202020204" pitchFamily="34" charset="0"/>
                <a:cs typeface="Arial" panose="020B0604020202020204" pitchFamily="34" charset="0"/>
              </a:rPr>
              <a:t>RED</a:t>
            </a:r>
            <a:r>
              <a:rPr lang="en-US" sz="1400" dirty="0" smtClean="0">
                <a:latin typeface="Arial" panose="020B0604020202020204" pitchFamily="34" charset="0"/>
                <a:cs typeface="Arial" panose="020B0604020202020204" pitchFamily="34" charset="0"/>
              </a:rPr>
              <a:t> incomplete notes on any of the tabs, you must go back and complete before you would be able to hit submit</a:t>
            </a:r>
          </a:p>
          <a:p>
            <a:r>
              <a:rPr lang="en-US" sz="1400" dirty="0" smtClean="0">
                <a:latin typeface="Arial" panose="020B0604020202020204" pitchFamily="34" charset="0"/>
                <a:cs typeface="Arial" panose="020B0604020202020204" pitchFamily="34" charset="0"/>
              </a:rPr>
              <a:t> </a:t>
            </a:r>
          </a:p>
          <a:p>
            <a:r>
              <a:rPr lang="en-US" sz="1400" dirty="0" smtClean="0">
                <a:latin typeface="Arial" panose="020B0604020202020204" pitchFamily="34" charset="0"/>
                <a:cs typeface="Arial" panose="020B0604020202020204" pitchFamily="34" charset="0"/>
              </a:rPr>
              <a:t>You will see a text box open up from the top letting you know it was successfully  submitted </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srcRect l="52310" t="15307" r="5651" b="45933"/>
          <a:stretch/>
        </p:blipFill>
        <p:spPr>
          <a:xfrm>
            <a:off x="1359036" y="2406599"/>
            <a:ext cx="8298913" cy="2152045"/>
          </a:xfrm>
          <a:prstGeom prst="rect">
            <a:avLst/>
          </a:prstGeom>
        </p:spPr>
      </p:pic>
      <p:cxnSp>
        <p:nvCxnSpPr>
          <p:cNvPr id="11" name="Straight Arrow Connector 10"/>
          <p:cNvCxnSpPr/>
          <p:nvPr/>
        </p:nvCxnSpPr>
        <p:spPr>
          <a:xfrm flipV="1">
            <a:off x="3153044" y="3838871"/>
            <a:ext cx="1393336" cy="2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466736" y="4245435"/>
            <a:ext cx="1819471" cy="8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4"/>
          <p:cNvPicPr>
            <a:picLocks noGrp="1" noChangeAspect="1"/>
          </p:cNvPicPr>
          <p:nvPr>
            <p:ph idx="1"/>
          </p:nvPr>
        </p:nvPicPr>
        <p:blipFill rotWithShape="1">
          <a:blip r:embed="rId3"/>
          <a:srcRect l="69695" t="7946" r="19203" b="87512"/>
          <a:stretch/>
        </p:blipFill>
        <p:spPr>
          <a:xfrm>
            <a:off x="3153044" y="4936723"/>
            <a:ext cx="5118226" cy="589036"/>
          </a:xfrm>
          <a:prstGeom prst="rect">
            <a:avLst/>
          </a:prstGeom>
        </p:spPr>
      </p:pic>
    </p:spTree>
    <p:extLst>
      <p:ext uri="{BB962C8B-B14F-4D97-AF65-F5344CB8AC3E}">
        <p14:creationId xmlns:p14="http://schemas.microsoft.com/office/powerpoint/2010/main" val="2013790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26</a:t>
            </a:fld>
            <a:endParaRPr lang="en-US" dirty="0">
              <a:solidFill>
                <a:srgbClr val="4F4E4F">
                  <a:tint val="75000"/>
                </a:srgbClr>
              </a:solidFill>
            </a:endParaRPr>
          </a:p>
        </p:txBody>
      </p:sp>
      <p:sp>
        <p:nvSpPr>
          <p:cNvPr id="3" name="TextBox 2"/>
          <p:cNvSpPr txBox="1"/>
          <p:nvPr/>
        </p:nvSpPr>
        <p:spPr>
          <a:xfrm>
            <a:off x="3855139" y="72675"/>
            <a:ext cx="3568606" cy="461665"/>
          </a:xfrm>
          <a:prstGeom prst="rect">
            <a:avLst/>
          </a:prstGeom>
          <a:noFill/>
        </p:spPr>
        <p:txBody>
          <a:bodyPr wrap="none" rtlCol="0">
            <a:spAutoFit/>
          </a:bodyPr>
          <a:lstStyle/>
          <a:p>
            <a:r>
              <a:rPr lang="en-US" sz="2400" b="1" dirty="0" smtClean="0">
                <a:solidFill>
                  <a:schemeClr val="tx1">
                    <a:lumMod val="50000"/>
                  </a:schemeClr>
                </a:solidFill>
                <a:latin typeface="Arial" panose="020B0604020202020204" pitchFamily="34" charset="0"/>
                <a:cs typeface="Arial" panose="020B0604020202020204" pitchFamily="34" charset="0"/>
              </a:rPr>
              <a:t>18 - Email Notifications</a:t>
            </a:r>
            <a:endParaRPr lang="en-US" sz="2400" b="1" dirty="0">
              <a:solidFill>
                <a:schemeClr val="tx1">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1214910" y="755058"/>
            <a:ext cx="10728386" cy="5355312"/>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You will receive emails notifying you if your application is approved, rejected, or requires more Information</a:t>
            </a:r>
            <a:r>
              <a:rPr lang="en-US" sz="1400" dirty="0" smtClean="0">
                <a:latin typeface="Arial" panose="020B0604020202020204" pitchFamily="34" charset="0"/>
                <a:cs typeface="Arial" panose="020B0604020202020204" pitchFamily="34" charset="0"/>
              </a:rPr>
              <a:t>. </a:t>
            </a:r>
          </a:p>
          <a:p>
            <a:endParaRPr lang="en-US" dirty="0"/>
          </a:p>
          <a:p>
            <a:r>
              <a:rPr lang="en-US" sz="1400" dirty="0" smtClean="0">
                <a:latin typeface="Arial" panose="020B0604020202020204" pitchFamily="34" charset="0"/>
                <a:cs typeface="Arial" panose="020B0604020202020204" pitchFamily="34" charset="0"/>
              </a:rPr>
              <a:t>After approved and on-boarded, you will receive email notification.  This email gives you your 2020 writing number and your login</a:t>
            </a:r>
          </a:p>
          <a:p>
            <a:r>
              <a:rPr lang="en-US" sz="1400" dirty="0" smtClean="0">
                <a:latin typeface="Arial" panose="020B0604020202020204" pitchFamily="34" charset="0"/>
                <a:cs typeface="Arial" panose="020B0604020202020204" pitchFamily="34" charset="0"/>
              </a:rPr>
              <a:t>credentials to the Callidus Cloud Broker Portal ICM system.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Broker Portal is where you will be able to follow your enrollments and see your commission statements if applicable.</a:t>
            </a:r>
          </a:p>
          <a:p>
            <a:endParaRPr lang="en-US" sz="1400" b="1"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For </a:t>
            </a:r>
            <a:r>
              <a:rPr lang="en-US" sz="1400" b="1" dirty="0">
                <a:latin typeface="Arial" panose="020B0604020202020204" pitchFamily="34" charset="0"/>
                <a:cs typeface="Arial" panose="020B0604020202020204" pitchFamily="34" charset="0"/>
              </a:rPr>
              <a:t>commission statements </a:t>
            </a:r>
            <a:r>
              <a:rPr lang="en-US" sz="1400" b="1" dirty="0" smtClean="0">
                <a:latin typeface="Arial" panose="020B0604020202020204" pitchFamily="34" charset="0"/>
                <a:cs typeface="Arial" panose="020B0604020202020204" pitchFamily="34" charset="0"/>
              </a:rPr>
              <a:t>or to see enrollment status:  </a:t>
            </a:r>
            <a:r>
              <a:rPr lang="en-US" sz="1400" b="1" dirty="0">
                <a:latin typeface="Arial" panose="020B0604020202020204" pitchFamily="34" charset="0"/>
                <a:cs typeface="Arial" panose="020B0604020202020204" pitchFamily="34" charset="0"/>
              </a:rPr>
              <a:t>go to  Callidus Cloud ICM</a:t>
            </a:r>
            <a:r>
              <a:rPr lang="en-US" sz="1400" dirty="0">
                <a:latin typeface="Arial" panose="020B0604020202020204" pitchFamily="34" charset="0"/>
                <a:cs typeface="Arial" panose="020B0604020202020204" pitchFamily="34" charset="0"/>
              </a:rPr>
              <a:t>:</a:t>
            </a:r>
          </a:p>
          <a:p>
            <a:r>
              <a:rPr lang="en-US" sz="1400" u="sng" dirty="0">
                <a:latin typeface="Arial" panose="020B0604020202020204" pitchFamily="34" charset="0"/>
                <a:cs typeface="Arial" panose="020B0604020202020204" pitchFamily="34" charset="0"/>
                <a:hlinkClick r:id="rId2"/>
              </a:rPr>
              <a:t>https://eic.callidusinsurance.net/ICM/</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Your user name is your 6 digit writing number starting with </a:t>
            </a:r>
            <a:r>
              <a:rPr lang="en-US" sz="1400" dirty="0" smtClean="0">
                <a:latin typeface="Arial" panose="020B0604020202020204" pitchFamily="34" charset="0"/>
                <a:cs typeface="Arial" panose="020B0604020202020204" pitchFamily="34" charset="0"/>
              </a:rPr>
              <a:t>0…..</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Password is whatever you set it up as.  Forgot Password button is there. </a:t>
            </a:r>
          </a:p>
          <a:p>
            <a:r>
              <a:rPr lang="en-US" sz="1400" dirty="0">
                <a:latin typeface="Arial" panose="020B0604020202020204" pitchFamily="34" charset="0"/>
                <a:cs typeface="Arial" panose="020B0604020202020204" pitchFamily="34" charset="0"/>
              </a:rPr>
              <a:t>Statements link </a:t>
            </a:r>
            <a:r>
              <a:rPr lang="en-US" sz="1400" dirty="0" smtClean="0">
                <a:latin typeface="Arial" panose="020B0604020202020204" pitchFamily="34" charset="0"/>
                <a:cs typeface="Arial" panose="020B0604020202020204" pitchFamily="34" charset="0"/>
              </a:rPr>
              <a:t>and </a:t>
            </a:r>
            <a:r>
              <a:rPr lang="en-US" sz="1400" dirty="0">
                <a:latin typeface="Arial" panose="020B0604020202020204" pitchFamily="34" charset="0"/>
                <a:cs typeface="Arial" panose="020B0604020202020204" pitchFamily="34" charset="0"/>
              </a:rPr>
              <a:t>Customer Application Search is on the left  side to select.</a:t>
            </a:r>
          </a:p>
          <a:p>
            <a:endParaRPr lang="en-US" sz="1400" dirty="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For application status using envisionrxplus.com</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Go to  </a:t>
            </a:r>
            <a:r>
              <a:rPr lang="en-US" sz="1400" u="sng" dirty="0">
                <a:latin typeface="Arial" panose="020B0604020202020204" pitchFamily="34" charset="0"/>
                <a:cs typeface="Arial" panose="020B0604020202020204" pitchFamily="34" charset="0"/>
                <a:hlinkClick r:id="rId3"/>
              </a:rPr>
              <a:t>www.envisionrxplus.com</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Go to the Broker tab  (will have to enter your zip code and hit continue</a:t>
            </a:r>
            <a:r>
              <a:rPr lang="en-US" sz="1400" dirty="0" smtClean="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Scroll down a little bit and on the Right you will </a:t>
            </a:r>
            <a:r>
              <a:rPr lang="en-US" sz="1400" dirty="0" smtClean="0">
                <a:latin typeface="Arial" panose="020B0604020202020204" pitchFamily="34" charset="0"/>
                <a:cs typeface="Arial" panose="020B0604020202020204" pitchFamily="34" charset="0"/>
              </a:rPr>
              <a:t>see </a:t>
            </a:r>
            <a:r>
              <a:rPr lang="en-US" sz="1400" dirty="0">
                <a:latin typeface="Arial" panose="020B0604020202020204" pitchFamily="34" charset="0"/>
                <a:cs typeface="Arial" panose="020B0604020202020204" pitchFamily="34" charset="0"/>
              </a:rPr>
              <a:t>check application status and more:  Portal sign in</a:t>
            </a:r>
          </a:p>
          <a:p>
            <a:endParaRPr lang="en-US" sz="1400" dirty="0" smtClean="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If NEW to  Envision</a:t>
            </a:r>
            <a:r>
              <a:rPr lang="en-US" sz="1400" dirty="0" smtClean="0">
                <a:latin typeface="Arial" panose="020B0604020202020204" pitchFamily="34" charset="0"/>
                <a:cs typeface="Arial" panose="020B0604020202020204" pitchFamily="34" charset="0"/>
              </a:rPr>
              <a:t>, to log in </a:t>
            </a:r>
            <a:r>
              <a:rPr lang="en-US" sz="1400" dirty="0">
                <a:latin typeface="Arial" panose="020B0604020202020204" pitchFamily="34" charset="0"/>
                <a:cs typeface="Arial" panose="020B0604020202020204" pitchFamily="34" charset="0"/>
              </a:rPr>
              <a:t>you </a:t>
            </a:r>
            <a:r>
              <a:rPr lang="en-US" sz="1400" dirty="0" smtClean="0">
                <a:latin typeface="Arial" panose="020B0604020202020204" pitchFamily="34" charset="0"/>
                <a:cs typeface="Arial" panose="020B0604020202020204" pitchFamily="34" charset="0"/>
              </a:rPr>
              <a:t>will </a:t>
            </a:r>
            <a:r>
              <a:rPr lang="en-US" sz="1400" dirty="0">
                <a:latin typeface="Arial" panose="020B0604020202020204" pitchFamily="34" charset="0"/>
                <a:cs typeface="Arial" panose="020B0604020202020204" pitchFamily="34" charset="0"/>
              </a:rPr>
              <a:t>need to register, </a:t>
            </a:r>
            <a:r>
              <a:rPr lang="en-US" sz="1400" dirty="0" smtClean="0">
                <a:latin typeface="Arial" panose="020B0604020202020204" pitchFamily="34" charset="0"/>
                <a:cs typeface="Arial" panose="020B0604020202020204" pitchFamily="34" charset="0"/>
              </a:rPr>
              <a:t>the link </a:t>
            </a:r>
            <a:r>
              <a:rPr lang="en-US" sz="1400" dirty="0">
                <a:latin typeface="Arial" panose="020B0604020202020204" pitchFamily="34" charset="0"/>
                <a:cs typeface="Arial" panose="020B0604020202020204" pitchFamily="34" charset="0"/>
              </a:rPr>
              <a:t>is below the user ID sign in.  </a:t>
            </a:r>
            <a:r>
              <a:rPr lang="en-US" sz="1400" dirty="0"/>
              <a:t>   </a:t>
            </a:r>
          </a:p>
          <a:p>
            <a:r>
              <a:rPr lang="en-US" sz="1400" dirty="0"/>
              <a:t> </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p>
          <a:p>
            <a:r>
              <a:rPr lang="en-US" sz="1400" dirty="0"/>
              <a:t> </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32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27</a:t>
            </a:fld>
            <a:endParaRPr lang="en-US" dirty="0">
              <a:solidFill>
                <a:srgbClr val="4F4E4F">
                  <a:tint val="75000"/>
                </a:srgbClr>
              </a:solidFill>
            </a:endParaRPr>
          </a:p>
        </p:txBody>
      </p:sp>
      <p:sp>
        <p:nvSpPr>
          <p:cNvPr id="3" name="TextBox 2"/>
          <p:cNvSpPr txBox="1"/>
          <p:nvPr/>
        </p:nvSpPr>
        <p:spPr>
          <a:xfrm>
            <a:off x="3748047" y="233038"/>
            <a:ext cx="5192447" cy="461665"/>
          </a:xfrm>
          <a:prstGeom prst="rect">
            <a:avLst/>
          </a:prstGeom>
          <a:noFill/>
        </p:spPr>
        <p:txBody>
          <a:bodyPr wrap="none" rtlCol="0">
            <a:spAutoFit/>
          </a:bodyPr>
          <a:lstStyle/>
          <a:p>
            <a:r>
              <a:rPr lang="en-US" sz="2400" b="1" dirty="0" smtClean="0">
                <a:solidFill>
                  <a:schemeClr val="tx1">
                    <a:lumMod val="50000"/>
                  </a:schemeClr>
                </a:solidFill>
                <a:latin typeface="Arial" panose="020B0604020202020204" pitchFamily="34" charset="0"/>
                <a:cs typeface="Arial" panose="020B0604020202020204" pitchFamily="34" charset="0"/>
              </a:rPr>
              <a:t>18 – Example of Email Notification</a:t>
            </a:r>
            <a:endParaRPr lang="en-US" sz="2400" b="1" dirty="0">
              <a:solidFill>
                <a:schemeClr val="tx1">
                  <a:lumMod val="50000"/>
                </a:schemeClr>
              </a:solidFill>
              <a:latin typeface="Arial" panose="020B0604020202020204" pitchFamily="34" charset="0"/>
              <a:cs typeface="Arial" panose="020B0604020202020204" pitchFamily="34" charset="0"/>
            </a:endParaRPr>
          </a:p>
        </p:txBody>
      </p:sp>
      <p:sp>
        <p:nvSpPr>
          <p:cNvPr id="5" name="Rectangle 1"/>
          <p:cNvSpPr>
            <a:spLocks noChangeArrowheads="1"/>
          </p:cNvSpPr>
          <p:nvPr/>
        </p:nvSpPr>
        <p:spPr bwMode="auto">
          <a:xfrm>
            <a:off x="821716" y="417705"/>
            <a:ext cx="10538234"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Dear Eleanor Rigby,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lvl="0" eaLnBrk="0" fontAlgn="base" hangingPunct="0">
              <a:spcBef>
                <a:spcPct val="0"/>
              </a:spcBef>
              <a:spcAft>
                <a:spcPct val="0"/>
              </a:spcAft>
            </a:pPr>
            <a:r>
              <a:rPr lang="en-US" sz="1200" dirty="0">
                <a:latin typeface="Times New Roman" panose="02020603050405020304" pitchFamily="18" charset="0"/>
                <a:cs typeface="Times New Roman" panose="02020603050405020304" pitchFamily="18" charset="0"/>
              </a:rPr>
              <a:t>You have completed your onboarding with EnvisionRxPlus</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You are now able to write PDP business for the remainder of 2019 and all of 2020.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Your New Producer Number/Writing Code is 001234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You have access to the Callidus Cloud </a:t>
            </a: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Broker Compensation Portal</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where you currently find the following information: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Your Commission Statements</a:t>
            </a: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Your Enrollments/Application Status Detail</a:t>
            </a: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Your Personal Demographic data that you entered/verified during Onboarding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Your current user name and password will remain the same.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Login Link: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https://eic.callidusinsurance.net/ICM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Username: 001234 (current writing number)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Password: </a:t>
            </a:r>
            <a:r>
              <a:rPr lang="en-US" altLang="en-US" sz="1200" dirty="0" smtClean="0">
                <a:latin typeface="Times New Roman" panose="02020603050405020304" pitchFamily="18" charset="0"/>
                <a:ea typeface="Calibri" panose="020F0502020204030204" pitchFamily="34" charset="0"/>
                <a:cs typeface="Times New Roman" panose="02020603050405020304" pitchFamily="18" charset="0"/>
              </a:rPr>
              <a:t>The password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you set up. There is a reset password link if needed.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If you need to reset your password, the password must be at least eight characters long and contain at least one: capital letter, lower case letter, number, and special character.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You will also have access to the </a:t>
            </a:r>
            <a:r>
              <a:rPr kumimoji="0" lang="en-US" altLang="en-US"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Envision Broker Portal</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where you will enter your enrollments. There you will find the following information: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Your Enrollments/Application Status Detail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Login link: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https://broker.envisionrxplus.com/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Being new to Envision, you must register for access.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DO NOT copy and paste your username or password when logging in. This WILL prevent you from logging in successfully ***</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Thank you, </a:t>
            </a:r>
            <a:endParaRPr kumimoji="0" lang="en-US" altLang="en-US" sz="6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23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3</a:t>
            </a:fld>
            <a:endParaRPr lang="en-US" dirty="0">
              <a:solidFill>
                <a:srgbClr val="4F4E4F">
                  <a:tint val="75000"/>
                </a:srgbClr>
              </a:solidFill>
            </a:endParaRPr>
          </a:p>
        </p:txBody>
      </p:sp>
      <p:sp>
        <p:nvSpPr>
          <p:cNvPr id="6" name="Rectangle 2"/>
          <p:cNvSpPr>
            <a:spLocks noChangeArrowheads="1"/>
          </p:cNvSpPr>
          <p:nvPr/>
        </p:nvSpPr>
        <p:spPr bwMode="auto">
          <a:xfrm>
            <a:off x="-175614" y="121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p:cNvSpPr>
            <a:spLocks noChangeArrowheads="1"/>
          </p:cNvSpPr>
          <p:nvPr/>
        </p:nvSpPr>
        <p:spPr bwMode="auto">
          <a:xfrm>
            <a:off x="2671003" y="36896"/>
            <a:ext cx="56351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400" b="1" dirty="0">
                <a:solidFill>
                  <a:srgbClr val="00549F">
                    <a:lumMod val="60000"/>
                    <a:lumOff val="40000"/>
                  </a:srgbClr>
                </a:solidFill>
              </a:rPr>
              <a:t>Onboarding Reference </a:t>
            </a:r>
            <a:r>
              <a:rPr lang="en-US" sz="2400" b="1" dirty="0" smtClean="0">
                <a:solidFill>
                  <a:srgbClr val="00549F">
                    <a:lumMod val="60000"/>
                    <a:lumOff val="40000"/>
                  </a:srgbClr>
                </a:solidFill>
              </a:rPr>
              <a:t>Guide 2020</a:t>
            </a:r>
            <a:endParaRPr lang="en-US" sz="2400" b="1" dirty="0">
              <a:solidFill>
                <a:srgbClr val="00549F">
                  <a:lumMod val="60000"/>
                  <a:lumOff val="40000"/>
                </a:srgbClr>
              </a:solidFill>
            </a:endParaRPr>
          </a:p>
          <a:p>
            <a:pPr eaLnBrk="0" fontAlgn="base" hangingPunct="0">
              <a:spcBef>
                <a:spcPct val="0"/>
              </a:spcBef>
              <a:spcAft>
                <a:spcPct val="0"/>
              </a:spcAft>
            </a:pPr>
            <a:r>
              <a:rPr kumimoji="0" lang="en-US" altLang="en-US" sz="2400" b="0" i="0" u="none" strike="noStrike" cap="none" normalizeH="0" baseline="0" dirty="0" smtClean="0">
                <a:ln>
                  <a:noFill/>
                </a:ln>
                <a:solidFill>
                  <a:srgbClr val="094269"/>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smtClean="0">
                <a:ln>
                  <a:noFill/>
                </a:ln>
                <a:solidFill>
                  <a:schemeClr val="tx1">
                    <a:lumMod val="50000"/>
                  </a:schemeClr>
                </a:solidFill>
                <a:effectLst/>
                <a:latin typeface="Arial" panose="020B0604020202020204" pitchFamily="34" charset="0"/>
                <a:ea typeface="Arial" panose="020B0604020202020204" pitchFamily="34" charset="0"/>
              </a:rPr>
              <a:t>Invitation Email</a:t>
            </a:r>
            <a:endParaRPr kumimoji="0" lang="en-US" altLang="en-US" sz="2400" b="1" i="0" u="none" strike="noStrike" cap="none" normalizeH="0" baseline="0" dirty="0" smtClean="0">
              <a:ln>
                <a:noFill/>
              </a:ln>
              <a:solidFill>
                <a:schemeClr val="tx1">
                  <a:lumMod val="50000"/>
                </a:schemeClr>
              </a:solidFill>
              <a:effectLst/>
              <a:latin typeface="Arial" panose="020B0604020202020204" pitchFamily="34" charset="0"/>
            </a:endParaRPr>
          </a:p>
        </p:txBody>
      </p:sp>
      <p:sp>
        <p:nvSpPr>
          <p:cNvPr id="13" name="Rectangle 7"/>
          <p:cNvSpPr>
            <a:spLocks noChangeArrowheads="1"/>
          </p:cNvSpPr>
          <p:nvPr/>
        </p:nvSpPr>
        <p:spPr bwMode="auto">
          <a:xfrm>
            <a:off x="2026508" y="-7290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p:cNvSpPr>
            <a:spLocks noChangeArrowheads="1"/>
          </p:cNvSpPr>
          <p:nvPr/>
        </p:nvSpPr>
        <p:spPr bwMode="auto">
          <a:xfrm>
            <a:off x="2026508" y="-631253"/>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20"/>
          <p:cNvSpPr/>
          <p:nvPr/>
        </p:nvSpPr>
        <p:spPr>
          <a:xfrm>
            <a:off x="853979" y="818252"/>
            <a:ext cx="8829034" cy="2339102"/>
          </a:xfrm>
          <a:prstGeom prst="rect">
            <a:avLst/>
          </a:prstGeom>
        </p:spPr>
        <p:txBody>
          <a:bodyPr wrap="square">
            <a:spAutoFit/>
          </a:bodyPr>
          <a:lstStyle/>
          <a:p>
            <a:pPr eaLnBrk="0" fontAlgn="base" hangingPunct="0">
              <a:spcBef>
                <a:spcPct val="0"/>
              </a:spcBef>
              <a:spcAft>
                <a:spcPct val="0"/>
              </a:spcAft>
            </a:pPr>
            <a:r>
              <a:rPr lang="en-US" altLang="en-US" sz="1400" b="1" dirty="0" smtClean="0">
                <a:solidFill>
                  <a:srgbClr val="000000"/>
                </a:solidFill>
                <a:latin typeface="Arial" panose="020B0604020202020204" pitchFamily="34" charset="0"/>
                <a:ea typeface="Arial" panose="020B0604020202020204" pitchFamily="34" charset="0"/>
                <a:cs typeface="Arial" panose="020B0604020202020204" pitchFamily="34" charset="0"/>
              </a:rPr>
              <a:t>You will receive an email:</a:t>
            </a:r>
          </a:p>
          <a:p>
            <a:pPr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FROM:  “envisionagentsupport@envisionrx.com</a:t>
            </a:r>
          </a:p>
          <a:p>
            <a:pPr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SUBJECT:  EnvisionRxPlus Onboarding Invitation </a:t>
            </a:r>
          </a:p>
          <a:p>
            <a:pPr eaLnBrk="0" fontAlgn="base" hangingPunct="0">
              <a:spcBef>
                <a:spcPct val="0"/>
              </a:spcBef>
              <a:spcAft>
                <a:spcPct val="0"/>
              </a:spcAft>
            </a:pPr>
            <a:endParaRPr lang="en-US" altLang="en-US" sz="1400" b="1" dirty="0" smtClean="0">
              <a:solidFill>
                <a:srgbClr val="000000"/>
              </a:solidFill>
              <a:latin typeface="Arial" panose="020B0604020202020204" pitchFamily="34" charset="0"/>
              <a:ea typeface="Arial" panose="020B0604020202020204" pitchFamily="34" charset="0"/>
              <a:cs typeface="Arial" panose="020B0604020202020204" pitchFamily="34" charset="0"/>
            </a:endParaRPr>
          </a:p>
          <a:p>
            <a:pPr eaLnBrk="0" fontAlgn="base" hangingPunct="0">
              <a:spcBef>
                <a:spcPct val="0"/>
              </a:spcBef>
              <a:spcAft>
                <a:spcPct val="0"/>
              </a:spcAft>
            </a:pP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This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will contain  your link to start to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onboard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for the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2020 </a:t>
            </a:r>
            <a:r>
              <a:rPr lang="en-US" altLang="en-US" sz="1400" dirty="0">
                <a:solidFill>
                  <a:srgbClr val="000000"/>
                </a:solidFill>
                <a:latin typeface="Arial" panose="020B0604020202020204" pitchFamily="34" charset="0"/>
                <a:ea typeface="Arial" panose="020B0604020202020204" pitchFamily="34" charset="0"/>
                <a:cs typeface="Arial" panose="020B0604020202020204" pitchFamily="34" charset="0"/>
              </a:rPr>
              <a:t>plan </a:t>
            </a:r>
            <a:r>
              <a:rPr lang="en-US" altLang="en-US" sz="1400" dirty="0" smtClean="0">
                <a:solidFill>
                  <a:srgbClr val="000000"/>
                </a:solidFill>
                <a:latin typeface="Arial" panose="020B0604020202020204" pitchFamily="34" charset="0"/>
                <a:ea typeface="Arial" panose="020B0604020202020204" pitchFamily="34" charset="0"/>
                <a:cs typeface="Arial" panose="020B0604020202020204" pitchFamily="34" charset="0"/>
              </a:rPr>
              <a:t>year (and remainder of 2019)</a:t>
            </a:r>
          </a:p>
          <a:p>
            <a:pPr eaLnBrk="0" fontAlgn="base" hangingPunct="0">
              <a:spcBef>
                <a:spcPct val="0"/>
              </a:spcBef>
              <a:spcAft>
                <a:spcPct val="0"/>
              </a:spcAft>
            </a:pPr>
            <a:r>
              <a:rPr lang="en-US" altLang="en-US" sz="1400" dirty="0" smtClean="0">
                <a:solidFill>
                  <a:srgbClr val="4F4E4F"/>
                </a:solidFill>
                <a:latin typeface="Arial" panose="020B0604020202020204" pitchFamily="34" charset="0"/>
                <a:ea typeface="Arial" panose="020B0604020202020204" pitchFamily="34" charset="0"/>
              </a:rPr>
              <a:t>Click the </a:t>
            </a:r>
            <a:r>
              <a:rPr lang="en-US" altLang="en-US" sz="1400" u="sng" dirty="0" smtClean="0">
                <a:solidFill>
                  <a:srgbClr val="4F81BD"/>
                </a:solidFill>
                <a:latin typeface="Arial" panose="020B0604020202020204" pitchFamily="34" charset="0"/>
                <a:ea typeface="Arial" panose="020B0604020202020204" pitchFamily="34" charset="0"/>
              </a:rPr>
              <a:t>Login</a:t>
            </a:r>
            <a:r>
              <a:rPr lang="en-US" altLang="en-US" sz="1400" dirty="0" smtClean="0">
                <a:solidFill>
                  <a:srgbClr val="4F4E4F"/>
                </a:solidFill>
                <a:latin typeface="Arial" panose="020B0604020202020204" pitchFamily="34" charset="0"/>
                <a:ea typeface="Arial" panose="020B0604020202020204" pitchFamily="34" charset="0"/>
              </a:rPr>
              <a:t> link when ready to begin  Remember your </a:t>
            </a:r>
            <a:r>
              <a:rPr lang="en-US" altLang="en-US" sz="1400" b="1" dirty="0" smtClean="0">
                <a:solidFill>
                  <a:srgbClr val="4F4E4F"/>
                </a:solidFill>
                <a:latin typeface="Arial" panose="020B0604020202020204" pitchFamily="34" charset="0"/>
                <a:ea typeface="Arial" panose="020B0604020202020204" pitchFamily="34" charset="0"/>
              </a:rPr>
              <a:t>DOMAIN will ALWAYS be ENRX</a:t>
            </a:r>
          </a:p>
          <a:p>
            <a:pPr eaLnBrk="0" fontAlgn="base" hangingPunct="0">
              <a:spcBef>
                <a:spcPct val="0"/>
              </a:spcBef>
              <a:spcAft>
                <a:spcPct val="0"/>
              </a:spcAft>
            </a:pPr>
            <a:r>
              <a:rPr lang="en-US" altLang="en-US" sz="1400" b="1" dirty="0" smtClean="0">
                <a:solidFill>
                  <a:srgbClr val="4F4E4F"/>
                </a:solidFill>
                <a:latin typeface="Arial" panose="020B0604020202020204" pitchFamily="34" charset="0"/>
                <a:ea typeface="Arial" panose="020B0604020202020204" pitchFamily="34" charset="0"/>
              </a:rPr>
              <a:t>Please DO NOT copy and paste the User ID or Password, </a:t>
            </a:r>
            <a:r>
              <a:rPr lang="en-US" altLang="en-US" sz="1400" dirty="0" smtClean="0">
                <a:solidFill>
                  <a:srgbClr val="4F4E4F"/>
                </a:solidFill>
                <a:latin typeface="Arial" panose="020B0604020202020204" pitchFamily="34" charset="0"/>
                <a:ea typeface="Arial" panose="020B0604020202020204" pitchFamily="34" charset="0"/>
              </a:rPr>
              <a:t>it creates a blank space and will not work</a:t>
            </a:r>
          </a:p>
          <a:p>
            <a:pPr eaLnBrk="0" fontAlgn="base" hangingPunct="0">
              <a:spcBef>
                <a:spcPct val="0"/>
              </a:spcBef>
              <a:spcAft>
                <a:spcPct val="0"/>
              </a:spcAft>
            </a:pPr>
            <a:r>
              <a:rPr lang="en-US" altLang="en-US" sz="1600" dirty="0" smtClean="0">
                <a:solidFill>
                  <a:srgbClr val="4F4E4F"/>
                </a:solidFill>
                <a:latin typeface="Arial" panose="020B0604020202020204" pitchFamily="34" charset="0"/>
              </a:rPr>
              <a:t> </a:t>
            </a:r>
            <a:endParaRPr lang="en-US" altLang="en-US" sz="1600" dirty="0">
              <a:solidFill>
                <a:srgbClr val="4F4E4F"/>
              </a:solidFill>
              <a:latin typeface="Arial" panose="020B0604020202020204" pitchFamily="34" charset="0"/>
            </a:endParaRPr>
          </a:p>
          <a:p>
            <a:pPr lvl="0" eaLnBrk="0" fontAlgn="base" hangingPunct="0">
              <a:spcBef>
                <a:spcPct val="0"/>
              </a:spcBef>
              <a:spcAft>
                <a:spcPct val="0"/>
              </a:spcAft>
            </a:pPr>
            <a:endParaRPr lang="en-US" altLang="en-US" sz="1400" dirty="0" smtClean="0">
              <a:solidFill>
                <a:srgbClr val="000000"/>
              </a:solidFill>
              <a:latin typeface="Arial" panose="020B0604020202020204" pitchFamily="34" charset="0"/>
            </a:endParaRPr>
          </a:p>
          <a:p>
            <a:pPr lvl="0" eaLnBrk="0" fontAlgn="base" hangingPunct="0">
              <a:spcBef>
                <a:spcPct val="0"/>
              </a:spcBef>
              <a:spcAft>
                <a:spcPct val="0"/>
              </a:spcAft>
            </a:pPr>
            <a:endParaRPr lang="en-US" altLang="en-US" dirty="0">
              <a:solidFill>
                <a:srgbClr val="4F4E4F"/>
              </a:solidFill>
              <a:latin typeface="Arial" panose="020B0604020202020204" pitchFamily="34" charset="0"/>
            </a:endParaRPr>
          </a:p>
        </p:txBody>
      </p:sp>
      <p:pic>
        <p:nvPicPr>
          <p:cNvPr id="10" name="Picture 9"/>
          <p:cNvPicPr>
            <a:picLocks noChangeAspect="1"/>
          </p:cNvPicPr>
          <p:nvPr/>
        </p:nvPicPr>
        <p:blipFill rotWithShape="1">
          <a:blip r:embed="rId2"/>
          <a:srcRect l="856" t="37726" r="65213" b="20522"/>
          <a:stretch/>
        </p:blipFill>
        <p:spPr>
          <a:xfrm>
            <a:off x="738294" y="2426710"/>
            <a:ext cx="9060405" cy="4019349"/>
          </a:xfrm>
          <a:prstGeom prst="rect">
            <a:avLst/>
          </a:prstGeom>
        </p:spPr>
      </p:pic>
      <p:pic>
        <p:nvPicPr>
          <p:cNvPr id="9" name="Picture 8"/>
          <p:cNvPicPr>
            <a:picLocks noChangeAspect="1"/>
          </p:cNvPicPr>
          <p:nvPr/>
        </p:nvPicPr>
        <p:blipFill>
          <a:blip r:embed="rId3"/>
          <a:stretch>
            <a:fillRect/>
          </a:stretch>
        </p:blipFill>
        <p:spPr>
          <a:xfrm rot="9255251">
            <a:off x="2701793" y="5022502"/>
            <a:ext cx="713525" cy="304826"/>
          </a:xfrm>
          <a:prstGeom prst="rect">
            <a:avLst/>
          </a:prstGeom>
        </p:spPr>
      </p:pic>
      <p:pic>
        <p:nvPicPr>
          <p:cNvPr id="11" name="Picture 10"/>
          <p:cNvPicPr>
            <a:picLocks noChangeAspect="1"/>
          </p:cNvPicPr>
          <p:nvPr/>
        </p:nvPicPr>
        <p:blipFill>
          <a:blip r:embed="rId3"/>
          <a:stretch>
            <a:fillRect/>
          </a:stretch>
        </p:blipFill>
        <p:spPr>
          <a:xfrm rot="9263022">
            <a:off x="1935993" y="4730249"/>
            <a:ext cx="713525" cy="304826"/>
          </a:xfrm>
          <a:prstGeom prst="rect">
            <a:avLst/>
          </a:prstGeom>
        </p:spPr>
      </p:pic>
    </p:spTree>
    <p:extLst>
      <p:ext uri="{BB962C8B-B14F-4D97-AF65-F5344CB8AC3E}">
        <p14:creationId xmlns:p14="http://schemas.microsoft.com/office/powerpoint/2010/main" val="596149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4</a:t>
            </a:fld>
            <a:endParaRPr lang="en-US" dirty="0">
              <a:solidFill>
                <a:srgbClr val="4F4E4F">
                  <a:tint val="75000"/>
                </a:srgbClr>
              </a:solidFill>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1049630" y="349478"/>
            <a:ext cx="8283840"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94269"/>
                </a:solidFill>
                <a:effectLst/>
                <a:latin typeface="Arial" panose="020B0604020202020204" pitchFamily="34" charset="0"/>
                <a:ea typeface="Arial" panose="020B0604020202020204" pitchFamily="34" charset="0"/>
              </a:rPr>
              <a:t>			</a:t>
            </a:r>
            <a:r>
              <a:rPr kumimoji="0" lang="en-US" altLang="en-US" sz="2400" b="0" i="0" u="none" strike="noStrike" cap="none" normalizeH="0" dirty="0" smtClean="0">
                <a:ln>
                  <a:noFill/>
                </a:ln>
                <a:solidFill>
                  <a:srgbClr val="094269"/>
                </a:solidFill>
                <a:effectLst/>
                <a:latin typeface="Arial" panose="020B0604020202020204" pitchFamily="34" charset="0"/>
                <a:ea typeface="Arial" panose="020B0604020202020204" pitchFamily="34" charset="0"/>
              </a:rPr>
              <a:t>     </a:t>
            </a:r>
            <a:r>
              <a:rPr kumimoji="0" lang="en-US" altLang="en-US" sz="2400" b="1" i="0" u="none" strike="noStrike" cap="none" normalizeH="0" baseline="0" dirty="0" smtClean="0">
                <a:ln>
                  <a:noFill/>
                </a:ln>
                <a:solidFill>
                  <a:schemeClr val="tx1">
                    <a:lumMod val="50000"/>
                  </a:schemeClr>
                </a:solidFill>
                <a:effectLst/>
                <a:latin typeface="Arial" panose="020B0604020202020204" pitchFamily="34" charset="0"/>
                <a:ea typeface="Arial" panose="020B0604020202020204" pitchFamily="34" charset="0"/>
              </a:rPr>
              <a:t>2 – Login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chemeClr val="tx1">
                  <a:lumMod val="50000"/>
                </a:schemeClr>
              </a:solidFill>
              <a:effectLst/>
              <a:latin typeface="Arial" panose="020B0604020202020204" pitchFamily="34" charset="0"/>
              <a:ea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a:t>
            </a:r>
            <a:r>
              <a:rPr kumimoji="0" lang="en-US" altLang="en-US" sz="14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The User ID in your invitation email is your Login Name. (your email)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You will enter the password provided in</a:t>
            </a:r>
            <a:r>
              <a:rPr kumimoji="0" lang="en-US" altLang="en-US" sz="1400" b="0" i="0" u="none" strike="noStrike" cap="none" normalizeH="0" dirty="0" smtClean="0">
                <a:ln>
                  <a:noFill/>
                </a:ln>
                <a:solidFill>
                  <a:srgbClr val="000000"/>
                </a:solidFill>
                <a:effectLst/>
                <a:latin typeface="Arial" panose="020B0604020202020204" pitchFamily="34" charset="0"/>
                <a:ea typeface="Arial" panose="020B0604020202020204" pitchFamily="34" charset="0"/>
              </a:rPr>
              <a:t> your email invitation.</a:t>
            </a:r>
            <a:r>
              <a:rPr kumimoji="0" lang="en-US" altLang="en-US" sz="14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You will be asked to change your password on your first login.</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The value for the </a:t>
            </a:r>
            <a:r>
              <a:rPr kumimoji="0" lang="en-US" altLang="en-US" sz="14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DOMAIN is always</a:t>
            </a:r>
            <a:r>
              <a:rPr kumimoji="0" lang="en-US" altLang="en-US" sz="1400" b="1" i="0" u="none" strike="noStrike" cap="none" normalizeH="0" dirty="0" smtClean="0">
                <a:ln>
                  <a:noFill/>
                </a:ln>
                <a:solidFill>
                  <a:srgbClr val="000000"/>
                </a:solidFill>
                <a:effectLst/>
                <a:latin typeface="Arial" panose="020B0604020202020204" pitchFamily="34" charset="0"/>
                <a:ea typeface="Arial" panose="020B0604020202020204" pitchFamily="34" charset="0"/>
              </a:rPr>
              <a:t> </a:t>
            </a:r>
            <a:r>
              <a:rPr kumimoji="0" lang="en-US" altLang="en-US" sz="1400" b="1" i="0" u="none" strike="noStrike" cap="none" normalizeH="0" baseline="0" dirty="0" err="1" smtClean="0">
                <a:ln>
                  <a:noFill/>
                </a:ln>
                <a:solidFill>
                  <a:srgbClr val="000000"/>
                </a:solidFill>
                <a:effectLst/>
                <a:latin typeface="Arial" panose="020B0604020202020204" pitchFamily="34" charset="0"/>
                <a:ea typeface="Arial" panose="020B0604020202020204" pitchFamily="34" charset="0"/>
              </a:rPr>
              <a:t>enrx</a:t>
            </a:r>
            <a:endParaRPr kumimoji="0" lang="en-US" altLang="en-US" sz="1400" b="1"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000000"/>
              </a:solidFill>
              <a:latin typeface="Arial" panose="020B0604020202020204" pitchFamily="34" charset="0"/>
            </a:endParaRPr>
          </a:p>
          <a:p>
            <a:pPr lvl="0" eaLnBrk="0" fontAlgn="base" hangingPunct="0">
              <a:spcBef>
                <a:spcPct val="0"/>
              </a:spcBef>
              <a:spcAft>
                <a:spcPct val="0"/>
              </a:spcAft>
            </a:pPr>
            <a:r>
              <a:rPr lang="en-US" sz="1400" dirty="0" smtClean="0">
                <a:effectLst/>
                <a:latin typeface="Arial" panose="020B0604020202020204" pitchFamily="34" charset="0"/>
                <a:ea typeface="Arial" panose="020B0604020202020204" pitchFamily="34" charset="0"/>
              </a:rPr>
              <a:t>		Enter your credentials and press Submit. </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pic>
        <p:nvPicPr>
          <p:cNvPr id="8" name="Content Placeholder 7"/>
          <p:cNvPicPr>
            <a:picLocks noGrp="1"/>
          </p:cNvPicPr>
          <p:nvPr>
            <p:ph idx="1"/>
          </p:nvPr>
        </p:nvPicPr>
        <p:blipFill>
          <a:blip r:embed="rId2"/>
          <a:stretch>
            <a:fillRect/>
          </a:stretch>
        </p:blipFill>
        <p:spPr>
          <a:xfrm>
            <a:off x="2566365" y="3042129"/>
            <a:ext cx="6022158" cy="3162117"/>
          </a:xfrm>
          <a:prstGeom prst="rect">
            <a:avLst/>
          </a:prstGeom>
          <a:solidFill>
            <a:schemeClr val="tx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a:off x="9648825" y="7370445"/>
            <a:ext cx="20859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90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5</a:t>
            </a:fld>
            <a:endParaRPr lang="en-US" dirty="0">
              <a:solidFill>
                <a:srgbClr val="4F4E4F">
                  <a:tint val="75000"/>
                </a:srgbClr>
              </a:solidFill>
            </a:endParaRPr>
          </a:p>
        </p:txBody>
      </p:sp>
      <p:sp>
        <p:nvSpPr>
          <p:cNvPr id="5" name="Rectangle 4"/>
          <p:cNvSpPr/>
          <p:nvPr/>
        </p:nvSpPr>
        <p:spPr>
          <a:xfrm>
            <a:off x="3534461" y="271861"/>
            <a:ext cx="3007555"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3 - Reset Password</a:t>
            </a:r>
            <a:endParaRPr lang="en-US" b="1" dirty="0">
              <a:solidFill>
                <a:schemeClr val="tx1">
                  <a:lumMod val="50000"/>
                </a:schemeClr>
              </a:solidFill>
            </a:endParaRPr>
          </a:p>
        </p:txBody>
      </p:sp>
      <p:pic>
        <p:nvPicPr>
          <p:cNvPr id="6" name="Picture 5"/>
          <p:cNvPicPr/>
          <p:nvPr/>
        </p:nvPicPr>
        <p:blipFill>
          <a:blip r:embed="rId2"/>
          <a:stretch>
            <a:fillRect/>
          </a:stretch>
        </p:blipFill>
        <p:spPr>
          <a:xfrm>
            <a:off x="3090041" y="2244250"/>
            <a:ext cx="4855780" cy="3912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375322" y="1010516"/>
            <a:ext cx="6096000" cy="803297"/>
          </a:xfrm>
          <a:prstGeom prst="rect">
            <a:avLst/>
          </a:prstGeom>
        </p:spPr>
        <p:txBody>
          <a:bodyPr>
            <a:spAutoFit/>
          </a:bodyPr>
          <a:lstStyle/>
          <a:p>
            <a:pPr>
              <a:lnSpc>
                <a:spcPct val="115000"/>
              </a:lnSpc>
            </a:pPr>
            <a:r>
              <a:rPr lang="en-US" sz="1400" dirty="0" smtClean="0">
                <a:solidFill>
                  <a:srgbClr val="000000"/>
                </a:solidFill>
                <a:effectLst/>
                <a:latin typeface="Arial" panose="020B0604020202020204" pitchFamily="34" charset="0"/>
                <a:ea typeface="Arial" panose="020B0604020202020204" pitchFamily="34" charset="0"/>
              </a:rPr>
              <a:t>Create a new password to continue. REMEMBER THIS PASSWORD if you need to log back in. </a:t>
            </a:r>
          </a:p>
          <a:p>
            <a:r>
              <a:rPr lang="en-US" sz="1400" dirty="0" smtClean="0">
                <a:effectLst/>
                <a:latin typeface="Arial" panose="020B0604020202020204" pitchFamily="34" charset="0"/>
                <a:ea typeface="Arial" panose="020B0604020202020204" pitchFamily="34" charset="0"/>
              </a:rPr>
              <a:t>Between 8-20 characters must contain both letters and numbers</a:t>
            </a:r>
            <a:endParaRPr lang="en-US" sz="1400" dirty="0"/>
          </a:p>
        </p:txBody>
      </p:sp>
    </p:spTree>
    <p:extLst>
      <p:ext uri="{BB962C8B-B14F-4D97-AF65-F5344CB8AC3E}">
        <p14:creationId xmlns:p14="http://schemas.microsoft.com/office/powerpoint/2010/main" val="2029949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6</a:t>
            </a:fld>
            <a:endParaRPr lang="en-US" dirty="0">
              <a:solidFill>
                <a:srgbClr val="4F4E4F">
                  <a:tint val="75000"/>
                </a:srgbClr>
              </a:solidFill>
            </a:endParaRPr>
          </a:p>
        </p:txBody>
      </p:sp>
      <p:sp>
        <p:nvSpPr>
          <p:cNvPr id="10" name="Rectangle 5"/>
          <p:cNvSpPr>
            <a:spLocks noChangeArrowheads="1"/>
          </p:cNvSpPr>
          <p:nvPr/>
        </p:nvSpPr>
        <p:spPr bwMode="auto">
          <a:xfrm>
            <a:off x="1316752" y="749857"/>
            <a:ext cx="954816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57250" algn="l"/>
              </a:tabLst>
              <a:defRPr>
                <a:solidFill>
                  <a:schemeClr val="tx1"/>
                </a:solidFill>
                <a:latin typeface="Arial" panose="020B0604020202020204" pitchFamily="34" charset="0"/>
              </a:defRPr>
            </a:lvl1pPr>
            <a:lvl2pPr eaLnBrk="0" fontAlgn="base" hangingPunct="0">
              <a:spcBef>
                <a:spcPct val="0"/>
              </a:spcBef>
              <a:spcAft>
                <a:spcPct val="0"/>
              </a:spcAft>
              <a:tabLst>
                <a:tab pos="857250" algn="l"/>
              </a:tabLst>
              <a:defRPr>
                <a:solidFill>
                  <a:schemeClr val="tx1"/>
                </a:solidFill>
                <a:latin typeface="Arial" panose="020B0604020202020204" pitchFamily="34" charset="0"/>
              </a:defRPr>
            </a:lvl2pPr>
            <a:lvl3pPr eaLnBrk="0" fontAlgn="base" hangingPunct="0">
              <a:spcBef>
                <a:spcPct val="0"/>
              </a:spcBef>
              <a:spcAft>
                <a:spcPct val="0"/>
              </a:spcAft>
              <a:tabLst>
                <a:tab pos="857250" algn="l"/>
              </a:tabLst>
              <a:defRPr>
                <a:solidFill>
                  <a:schemeClr val="tx1"/>
                </a:solidFill>
                <a:latin typeface="Arial" panose="020B0604020202020204" pitchFamily="34" charset="0"/>
              </a:defRPr>
            </a:lvl3pPr>
            <a:lvl4pPr eaLnBrk="0" fontAlgn="base" hangingPunct="0">
              <a:spcBef>
                <a:spcPct val="0"/>
              </a:spcBef>
              <a:spcAft>
                <a:spcPct val="0"/>
              </a:spcAft>
              <a:tabLst>
                <a:tab pos="857250" algn="l"/>
              </a:tabLst>
              <a:defRPr>
                <a:solidFill>
                  <a:schemeClr val="tx1"/>
                </a:solidFill>
                <a:latin typeface="Arial" panose="020B0604020202020204" pitchFamily="34" charset="0"/>
              </a:defRPr>
            </a:lvl4pPr>
            <a:lvl5pPr eaLnBrk="0" fontAlgn="base" hangingPunct="0">
              <a:spcBef>
                <a:spcPct val="0"/>
              </a:spcBef>
              <a:spcAft>
                <a:spcPct val="0"/>
              </a:spcAft>
              <a:tabLst>
                <a:tab pos="857250" algn="l"/>
              </a:tabLst>
              <a:defRPr>
                <a:solidFill>
                  <a:schemeClr val="tx1"/>
                </a:solidFill>
                <a:latin typeface="Arial" panose="020B0604020202020204" pitchFamily="34" charset="0"/>
              </a:defRPr>
            </a:lvl5pPr>
            <a:lvl6pPr eaLnBrk="0" fontAlgn="base" hangingPunct="0">
              <a:spcBef>
                <a:spcPct val="0"/>
              </a:spcBef>
              <a:spcAft>
                <a:spcPct val="0"/>
              </a:spcAft>
              <a:tabLst>
                <a:tab pos="857250" algn="l"/>
              </a:tabLst>
              <a:defRPr>
                <a:solidFill>
                  <a:schemeClr val="tx1"/>
                </a:solidFill>
                <a:latin typeface="Arial" panose="020B0604020202020204" pitchFamily="34" charset="0"/>
              </a:defRPr>
            </a:lvl6pPr>
            <a:lvl7pPr eaLnBrk="0" fontAlgn="base" hangingPunct="0">
              <a:spcBef>
                <a:spcPct val="0"/>
              </a:spcBef>
              <a:spcAft>
                <a:spcPct val="0"/>
              </a:spcAft>
              <a:tabLst>
                <a:tab pos="857250" algn="l"/>
              </a:tabLst>
              <a:defRPr>
                <a:solidFill>
                  <a:schemeClr val="tx1"/>
                </a:solidFill>
                <a:latin typeface="Arial" panose="020B0604020202020204" pitchFamily="34" charset="0"/>
              </a:defRPr>
            </a:lvl7pPr>
            <a:lvl8pPr eaLnBrk="0" fontAlgn="base" hangingPunct="0">
              <a:spcBef>
                <a:spcPct val="0"/>
              </a:spcBef>
              <a:spcAft>
                <a:spcPct val="0"/>
              </a:spcAft>
              <a:tabLst>
                <a:tab pos="857250" algn="l"/>
              </a:tabLst>
              <a:defRPr>
                <a:solidFill>
                  <a:schemeClr val="tx1"/>
                </a:solidFill>
                <a:latin typeface="Arial" panose="020B0604020202020204" pitchFamily="34" charset="0"/>
              </a:defRPr>
            </a:lvl8pPr>
            <a:lvl9pPr eaLnBrk="0" fontAlgn="base" hangingPunct="0">
              <a:spcBef>
                <a:spcPct val="0"/>
              </a:spcBef>
              <a:spcAft>
                <a:spcPct val="0"/>
              </a:spcAft>
              <a:tabLst>
                <a:tab pos="857250" algn="l"/>
              </a:tabLst>
              <a:defRPr>
                <a:solidFill>
                  <a:schemeClr val="tx1"/>
                </a:solidFill>
                <a:latin typeface="Arial" panose="020B0604020202020204" pitchFamily="34" charset="0"/>
              </a:defRPr>
            </a:lvl9pPr>
          </a:lstStyle>
          <a:p>
            <a:pPr lvl="0"/>
            <a:r>
              <a:rPr kumimoji="0" lang="en-US" altLang="en-US" sz="1400" b="1" i="0" u="none" strike="noStrike" cap="none" normalizeH="0" baseline="0" dirty="0" smtClean="0">
                <a:ln>
                  <a:noFill/>
                </a:ln>
                <a:solidFill>
                  <a:srgbClr val="000000"/>
                </a:solidFill>
                <a:effectLst/>
                <a:ea typeface="Arial" panose="020B0604020202020204" pitchFamily="34" charset="0"/>
              </a:rPr>
              <a:t>Agents enter your SSN, </a:t>
            </a:r>
            <a:r>
              <a:rPr lang="en-US" altLang="en-US" sz="1400" b="1" dirty="0">
                <a:solidFill>
                  <a:srgbClr val="000000"/>
                </a:solidFill>
                <a:ea typeface="Arial" panose="020B0604020202020204" pitchFamily="34" charset="0"/>
              </a:rPr>
              <a:t>and check the box authorizing Callidus Cloud to request a NIPR report.  When you hit submit, it will pull that information on you from NIPR</a:t>
            </a:r>
            <a:endParaRPr kumimoji="0" lang="en-US" altLang="en-US" sz="1400" b="1" i="0" u="none" strike="noStrike" cap="none" normalizeH="0" baseline="0" dirty="0" smtClean="0">
              <a:ln>
                <a:noFill/>
              </a:ln>
              <a:solidFill>
                <a:srgbClr val="000000"/>
              </a:solidFill>
              <a:effectLst/>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5725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tab pos="857250" algn="l"/>
              </a:tabLst>
            </a:pPr>
            <a:r>
              <a:rPr kumimoji="0" lang="en-US" altLang="en-US" sz="1400" b="0" i="0" u="none" strike="noStrike" cap="none" normalizeH="0" baseline="0" dirty="0" smtClean="0">
                <a:ln>
                  <a:noFill/>
                </a:ln>
                <a:solidFill>
                  <a:srgbClr val="000000"/>
                </a:solidFill>
                <a:effectLst/>
                <a:ea typeface="Arial" panose="020B0604020202020204" pitchFamily="34" charset="0"/>
              </a:rPr>
              <a:t>Your NPN number and NPN Lookup Results will automatically be retrieved.  Then click the SUBMIT button</a:t>
            </a:r>
          </a:p>
          <a:p>
            <a:pPr marL="0" marR="0" lvl="0" indent="0" algn="l" defTabSz="914400" rtl="0" eaLnBrk="0" fontAlgn="base" latinLnBrk="0" hangingPunct="0">
              <a:lnSpc>
                <a:spcPct val="100000"/>
              </a:lnSpc>
              <a:spcBef>
                <a:spcPct val="0"/>
              </a:spcBef>
              <a:spcAft>
                <a:spcPct val="0"/>
              </a:spcAft>
              <a:buClrTx/>
              <a:buSzTx/>
              <a:tabLst>
                <a:tab pos="857250" algn="l"/>
              </a:tabLst>
            </a:pPr>
            <a:endParaRPr lang="en-US" altLang="en-US" sz="1400"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Char char="•"/>
              <a:tabLst>
                <a:tab pos="857250" algn="l"/>
              </a:tabLst>
            </a:pPr>
            <a:endParaRPr lang="en-US" altLang="en-US" sz="1400" dirty="0">
              <a:solidFill>
                <a:srgbClr val="000000"/>
              </a:solidFill>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857250" algn="l"/>
              </a:tabLst>
            </a:pPr>
            <a:endParaRPr kumimoji="0" lang="en-US" altLang="en-US"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5725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 name="TextBox 2"/>
          <p:cNvSpPr txBox="1"/>
          <p:nvPr/>
        </p:nvSpPr>
        <p:spPr>
          <a:xfrm>
            <a:off x="2886542" y="180660"/>
            <a:ext cx="606768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4</a:t>
            </a:r>
            <a:r>
              <a:rPr lang="en-US" sz="2400" b="1" dirty="0" smtClean="0">
                <a:latin typeface="Arial" panose="020B0604020202020204" pitchFamily="34" charset="0"/>
                <a:cs typeface="Arial" panose="020B0604020202020204" pitchFamily="34" charset="0"/>
              </a:rPr>
              <a:t> – Complete PDB Report Request Form</a:t>
            </a:r>
            <a:endParaRPr lang="en-US" sz="2400" b="1" dirty="0">
              <a:latin typeface="Arial" panose="020B0604020202020204" pitchFamily="34" charset="0"/>
              <a:cs typeface="Arial" panose="020B0604020202020204" pitchFamily="34" charset="0"/>
            </a:endParaRPr>
          </a:p>
        </p:txBody>
      </p:sp>
      <p:pic>
        <p:nvPicPr>
          <p:cNvPr id="2050" name="Picture 2"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364" t="12516" r="-576" b="54973"/>
          <a:stretch/>
        </p:blipFill>
        <p:spPr bwMode="auto">
          <a:xfrm>
            <a:off x="2148619" y="1769042"/>
            <a:ext cx="6245586" cy="147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stretch>
            <a:fillRect/>
          </a:stretch>
        </p:blipFill>
        <p:spPr>
          <a:xfrm>
            <a:off x="3583592" y="2653251"/>
            <a:ext cx="713525" cy="304826"/>
          </a:xfrm>
          <a:prstGeom prst="rect">
            <a:avLst/>
          </a:prstGeom>
        </p:spPr>
      </p:pic>
      <p:pic>
        <p:nvPicPr>
          <p:cNvPr id="14" name="Picture 13"/>
          <p:cNvPicPr>
            <a:picLocks noChangeAspect="1"/>
          </p:cNvPicPr>
          <p:nvPr/>
        </p:nvPicPr>
        <p:blipFill>
          <a:blip r:embed="rId3"/>
          <a:stretch>
            <a:fillRect/>
          </a:stretch>
        </p:blipFill>
        <p:spPr>
          <a:xfrm>
            <a:off x="4030971" y="2156497"/>
            <a:ext cx="713525" cy="304826"/>
          </a:xfrm>
          <a:prstGeom prst="rect">
            <a:avLst/>
          </a:prstGeom>
        </p:spPr>
      </p:pic>
      <p:pic>
        <p:nvPicPr>
          <p:cNvPr id="8" name="Picture 7"/>
          <p:cNvPicPr>
            <a:picLocks noChangeAspect="1"/>
          </p:cNvPicPr>
          <p:nvPr/>
        </p:nvPicPr>
        <p:blipFill rotWithShape="1">
          <a:blip r:embed="rId4"/>
          <a:srcRect l="63491" t="17666" r="12542" b="49539"/>
          <a:stretch/>
        </p:blipFill>
        <p:spPr>
          <a:xfrm>
            <a:off x="2307738" y="4103219"/>
            <a:ext cx="6855833" cy="2380513"/>
          </a:xfrm>
          <a:prstGeom prst="rect">
            <a:avLst/>
          </a:prstGeom>
        </p:spPr>
      </p:pic>
      <p:sp>
        <p:nvSpPr>
          <p:cNvPr id="4" name="TextBox 3"/>
          <p:cNvSpPr txBox="1"/>
          <p:nvPr/>
        </p:nvSpPr>
        <p:spPr>
          <a:xfrm>
            <a:off x="5207457" y="4554770"/>
            <a:ext cx="528197" cy="178578"/>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687450" y="3388391"/>
            <a:ext cx="10592836" cy="784830"/>
          </a:xfrm>
          <a:prstGeom prst="rect">
            <a:avLst/>
          </a:prstGeom>
          <a:noFill/>
        </p:spPr>
        <p:txBody>
          <a:bodyPr wrap="none" rtlCol="0">
            <a:spAutoFit/>
          </a:bodyPr>
          <a:lstStyle/>
          <a:p>
            <a:r>
              <a:rPr lang="en-US" sz="1500" b="1" dirty="0" smtClean="0">
                <a:solidFill>
                  <a:srgbClr val="FF0000"/>
                </a:solidFill>
                <a:latin typeface="Arial" panose="020B0604020202020204" pitchFamily="34" charset="0"/>
                <a:cs typeface="Arial" panose="020B0604020202020204" pitchFamily="34" charset="0"/>
              </a:rPr>
              <a:t>NEW</a:t>
            </a:r>
            <a:r>
              <a:rPr lang="en-US" sz="1500" b="1" dirty="0" smtClean="0">
                <a:latin typeface="Arial" panose="020B0604020202020204" pitchFamily="34" charset="0"/>
                <a:cs typeface="Arial" panose="020B0604020202020204" pitchFamily="34" charset="0"/>
              </a:rPr>
              <a:t>: If the name was spelled wrong, it will bring up a message showing you the NPN not found for this </a:t>
            </a:r>
          </a:p>
          <a:p>
            <a:r>
              <a:rPr lang="en-US" sz="1500" b="1" dirty="0" smtClean="0">
                <a:latin typeface="Arial" panose="020B0604020202020204" pitchFamily="34" charset="0"/>
                <a:cs typeface="Arial" panose="020B0604020202020204" pitchFamily="34" charset="0"/>
              </a:rPr>
              <a:t>SSN/Name combination.   You will see the spelling of the name that was used and did not work to retrieve the NPN</a:t>
            </a:r>
          </a:p>
          <a:p>
            <a:r>
              <a:rPr lang="en-US" sz="1500" b="1" dirty="0" smtClean="0">
                <a:latin typeface="Arial" panose="020B0604020202020204" pitchFamily="34" charset="0"/>
                <a:cs typeface="Arial" panose="020B0604020202020204" pitchFamily="34" charset="0"/>
              </a:rPr>
              <a:t> and can correct the spelling to successfully retrieve the NPN</a:t>
            </a:r>
            <a:endParaRPr lang="en-US" sz="15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1319846" y="5393105"/>
            <a:ext cx="987892" cy="422039"/>
          </a:xfrm>
          <a:prstGeom prst="rect">
            <a:avLst/>
          </a:prstGeom>
        </p:spPr>
      </p:pic>
      <p:pic>
        <p:nvPicPr>
          <p:cNvPr id="13" name="Picture 12"/>
          <p:cNvPicPr>
            <a:picLocks noChangeAspect="1"/>
          </p:cNvPicPr>
          <p:nvPr/>
        </p:nvPicPr>
        <p:blipFill>
          <a:blip r:embed="rId3"/>
          <a:stretch>
            <a:fillRect/>
          </a:stretch>
        </p:blipFill>
        <p:spPr>
          <a:xfrm rot="6965437">
            <a:off x="8037442" y="5064273"/>
            <a:ext cx="713525" cy="304826"/>
          </a:xfrm>
          <a:prstGeom prst="rect">
            <a:avLst/>
          </a:prstGeom>
        </p:spPr>
      </p:pic>
      <p:sp>
        <p:nvSpPr>
          <p:cNvPr id="6" name="TextBox 5"/>
          <p:cNvSpPr txBox="1"/>
          <p:nvPr/>
        </p:nvSpPr>
        <p:spPr>
          <a:xfrm>
            <a:off x="7387525" y="5477892"/>
            <a:ext cx="1006679"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Smith</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62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7</a:t>
            </a:fld>
            <a:endParaRPr lang="en-US" dirty="0">
              <a:solidFill>
                <a:srgbClr val="4F4E4F">
                  <a:tint val="75000"/>
                </a:srgbClr>
              </a:solidFill>
            </a:endParaRPr>
          </a:p>
        </p:txBody>
      </p:sp>
      <p:sp>
        <p:nvSpPr>
          <p:cNvPr id="5" name="Rectangle 4"/>
          <p:cNvSpPr/>
          <p:nvPr/>
        </p:nvSpPr>
        <p:spPr>
          <a:xfrm>
            <a:off x="3320657" y="468457"/>
            <a:ext cx="3776803" cy="517065"/>
          </a:xfrm>
          <a:prstGeom prst="rect">
            <a:avLst/>
          </a:prstGeom>
        </p:spPr>
        <p:txBody>
          <a:bodyPr wrap="none">
            <a:spAutoFit/>
          </a:bodyPr>
          <a:lstStyle/>
          <a:p>
            <a:pPr marR="0" lvl="0">
              <a:lnSpc>
                <a:spcPct val="115000"/>
              </a:lnSpc>
              <a:spcBef>
                <a:spcPts val="0"/>
              </a:spcBef>
              <a:spcAft>
                <a:spcPts val="0"/>
              </a:spcAft>
              <a:tabLst>
                <a:tab pos="857250" algn="l"/>
              </a:tabLst>
            </a:pPr>
            <a:r>
              <a:rPr lang="en-US" sz="2400" b="1" dirty="0">
                <a:solidFill>
                  <a:schemeClr val="tx1">
                    <a:lumMod val="50000"/>
                  </a:schemeClr>
                </a:solidFill>
                <a:latin typeface="Arial" panose="020B0604020202020204" pitchFamily="34" charset="0"/>
                <a:ea typeface="Arial" panose="020B0604020202020204" pitchFamily="34" charset="0"/>
              </a:rPr>
              <a:t>5</a:t>
            </a:r>
            <a:r>
              <a:rPr lang="en-US" sz="2400" b="1" dirty="0" smtClean="0">
                <a:solidFill>
                  <a:schemeClr val="tx1">
                    <a:lumMod val="50000"/>
                  </a:schemeClr>
                </a:solidFill>
                <a:effectLst/>
                <a:latin typeface="Arial" panose="020B0604020202020204" pitchFamily="34" charset="0"/>
                <a:ea typeface="Arial" panose="020B0604020202020204" pitchFamily="34" charset="0"/>
              </a:rPr>
              <a:t> – Open the Application</a:t>
            </a:r>
            <a:endParaRPr lang="en-US" sz="1100" b="1" dirty="0">
              <a:solidFill>
                <a:schemeClr val="tx1">
                  <a:lumMod val="50000"/>
                </a:schemeClr>
              </a:solidFill>
              <a:effectLst/>
              <a:latin typeface="Arial" panose="020B0604020202020204" pitchFamily="34" charset="0"/>
              <a:ea typeface="Arial" panose="020B0604020202020204" pitchFamily="34" charset="0"/>
            </a:endParaRPr>
          </a:p>
        </p:txBody>
      </p:sp>
      <p:sp>
        <p:nvSpPr>
          <p:cNvPr id="6" name="Rectangle 5"/>
          <p:cNvSpPr/>
          <p:nvPr/>
        </p:nvSpPr>
        <p:spPr>
          <a:xfrm>
            <a:off x="2032061" y="1085627"/>
            <a:ext cx="7776650" cy="587853"/>
          </a:xfrm>
          <a:prstGeom prst="rect">
            <a:avLst/>
          </a:prstGeom>
        </p:spPr>
        <p:txBody>
          <a:bodyPr wrap="square">
            <a:spAutoFit/>
          </a:bodyPr>
          <a:lstStyle/>
          <a:p>
            <a:pPr>
              <a:lnSpc>
                <a:spcPct val="115000"/>
              </a:lnSpc>
            </a:pPr>
            <a:r>
              <a:rPr lang="en-US" sz="1400" b="1" dirty="0" smtClean="0">
                <a:solidFill>
                  <a:schemeClr val="tx1">
                    <a:lumMod val="50000"/>
                  </a:schemeClr>
                </a:solidFill>
                <a:effectLst/>
                <a:latin typeface="Arial" panose="020B0604020202020204" pitchFamily="34" charset="0"/>
                <a:ea typeface="Arial" panose="020B0604020202020204" pitchFamily="34" charset="0"/>
              </a:rPr>
              <a:t>Once you log on, you will see the application link</a:t>
            </a:r>
            <a:br>
              <a:rPr lang="en-US" sz="1400" b="1" dirty="0" smtClean="0">
                <a:solidFill>
                  <a:schemeClr val="tx1">
                    <a:lumMod val="50000"/>
                  </a:schemeClr>
                </a:solidFill>
                <a:effectLst/>
                <a:latin typeface="Arial" panose="020B0604020202020204" pitchFamily="34" charset="0"/>
                <a:ea typeface="Arial" panose="020B0604020202020204" pitchFamily="34" charset="0"/>
              </a:rPr>
            </a:br>
            <a:r>
              <a:rPr lang="en-US" sz="1400" dirty="0" smtClean="0">
                <a:solidFill>
                  <a:srgbClr val="000000"/>
                </a:solidFill>
                <a:effectLst/>
                <a:latin typeface="Arial" panose="020B0604020202020204" pitchFamily="34" charset="0"/>
                <a:ea typeface="Arial" panose="020B0604020202020204" pitchFamily="34" charset="0"/>
              </a:rPr>
              <a:t>Click the blue link under the “Application” column to open your onboarding application</a:t>
            </a:r>
            <a:r>
              <a:rPr lang="en-US" sz="1400" b="1" dirty="0" smtClean="0">
                <a:solidFill>
                  <a:srgbClr val="000000"/>
                </a:solidFill>
                <a:effectLst/>
                <a:latin typeface="Arial" panose="020B0604020202020204" pitchFamily="34" charset="0"/>
                <a:ea typeface="Arial" panose="020B0604020202020204" pitchFamily="34" charset="0"/>
              </a:rPr>
              <a:t>.</a:t>
            </a:r>
            <a:endParaRPr lang="en-US" sz="1400" dirty="0">
              <a:solidFill>
                <a:srgbClr val="000000"/>
              </a:solidFill>
              <a:effectLst/>
              <a:latin typeface="Arial" panose="020B0604020202020204" pitchFamily="34" charset="0"/>
              <a:ea typeface="Arial" panose="020B0604020202020204" pitchFamily="34" charset="0"/>
            </a:endParaRPr>
          </a:p>
        </p:txBody>
      </p:sp>
      <p:pic>
        <p:nvPicPr>
          <p:cNvPr id="7" name="Picture 6"/>
          <p:cNvPicPr/>
          <p:nvPr/>
        </p:nvPicPr>
        <p:blipFill>
          <a:blip r:embed="rId2"/>
          <a:stretch>
            <a:fillRect/>
          </a:stretch>
        </p:blipFill>
        <p:spPr>
          <a:xfrm>
            <a:off x="2407528" y="1997800"/>
            <a:ext cx="6263228" cy="1655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1765885" y="2747809"/>
            <a:ext cx="753609" cy="304826"/>
          </a:xfrm>
          <a:prstGeom prst="rect">
            <a:avLst/>
          </a:prstGeom>
        </p:spPr>
      </p:pic>
    </p:spTree>
    <p:extLst>
      <p:ext uri="{BB962C8B-B14F-4D97-AF65-F5344CB8AC3E}">
        <p14:creationId xmlns:p14="http://schemas.microsoft.com/office/powerpoint/2010/main" val="97586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8</a:t>
            </a:fld>
            <a:endParaRPr lang="en-US" dirty="0">
              <a:solidFill>
                <a:srgbClr val="4F4E4F">
                  <a:tint val="75000"/>
                </a:srgbClr>
              </a:solidFill>
            </a:endParaRPr>
          </a:p>
        </p:txBody>
      </p:sp>
      <p:sp>
        <p:nvSpPr>
          <p:cNvPr id="7" name="Rectangle 6"/>
          <p:cNvSpPr/>
          <p:nvPr/>
        </p:nvSpPr>
        <p:spPr>
          <a:xfrm>
            <a:off x="4278919" y="83821"/>
            <a:ext cx="2383601" cy="461665"/>
          </a:xfrm>
          <a:prstGeom prst="rect">
            <a:avLst/>
          </a:prstGeom>
        </p:spPr>
        <p:txBody>
          <a:bodyPr wrap="none">
            <a:spAutoFit/>
          </a:bodyPr>
          <a:lstStyle/>
          <a:p>
            <a:r>
              <a:rPr lang="en-US" sz="2400" b="1" dirty="0" smtClean="0">
                <a:solidFill>
                  <a:schemeClr val="tx1">
                    <a:lumMod val="50000"/>
                  </a:schemeClr>
                </a:solidFill>
                <a:effectLst/>
                <a:latin typeface="Arial" panose="020B0604020202020204" pitchFamily="34" charset="0"/>
                <a:ea typeface="Arial" panose="020B0604020202020204" pitchFamily="34" charset="0"/>
              </a:rPr>
              <a:t>6 - General Tab</a:t>
            </a:r>
            <a:endParaRPr lang="en-US" b="1" dirty="0">
              <a:solidFill>
                <a:schemeClr val="tx1">
                  <a:lumMod val="50000"/>
                </a:schemeClr>
              </a:solidFill>
            </a:endParaRPr>
          </a:p>
        </p:txBody>
      </p:sp>
      <p:sp>
        <p:nvSpPr>
          <p:cNvPr id="15" name="Rectangle 14"/>
          <p:cNvSpPr/>
          <p:nvPr/>
        </p:nvSpPr>
        <p:spPr>
          <a:xfrm>
            <a:off x="673628" y="870111"/>
            <a:ext cx="9786424" cy="375487"/>
          </a:xfrm>
          <a:prstGeom prst="rect">
            <a:avLst/>
          </a:prstGeom>
        </p:spPr>
        <p:txBody>
          <a:bodyPr wrap="square">
            <a:spAutoFit/>
          </a:bodyPr>
          <a:lstStyle/>
          <a:p>
            <a:pPr>
              <a:lnSpc>
                <a:spcPct val="115000"/>
              </a:lnSpc>
            </a:pPr>
            <a:r>
              <a:rPr lang="en-US" sz="1600" b="1" dirty="0" smtClean="0">
                <a:solidFill>
                  <a:srgbClr val="000000"/>
                </a:solidFill>
                <a:effectLst/>
                <a:latin typeface="Arial" panose="020B0604020202020204" pitchFamily="34" charset="0"/>
                <a:ea typeface="Arial" panose="020B0604020202020204" pitchFamily="34" charset="0"/>
              </a:rPr>
              <a:t>You’ll now be taken to the main body of your onboarding application.</a:t>
            </a:r>
            <a:endParaRPr lang="en-US" sz="1600" dirty="0">
              <a:solidFill>
                <a:srgbClr val="000000"/>
              </a:solidFill>
              <a:effectLst/>
              <a:latin typeface="Arial" panose="020B0604020202020204" pitchFamily="34" charset="0"/>
              <a:ea typeface="Arial" panose="020B0604020202020204" pitchFamily="34" charset="0"/>
            </a:endParaRPr>
          </a:p>
        </p:txBody>
      </p:sp>
      <p:sp>
        <p:nvSpPr>
          <p:cNvPr id="16" name="Rectangle 15"/>
          <p:cNvSpPr/>
          <p:nvPr/>
        </p:nvSpPr>
        <p:spPr>
          <a:xfrm>
            <a:off x="643718" y="1229974"/>
            <a:ext cx="10470088" cy="1419619"/>
          </a:xfrm>
          <a:prstGeom prst="rect">
            <a:avLst/>
          </a:prstGeom>
        </p:spPr>
        <p:txBody>
          <a:bodyPr wrap="square">
            <a:spAutoFit/>
          </a:bodyPr>
          <a:lstStyle/>
          <a:p>
            <a:pPr>
              <a:lnSpc>
                <a:spcPct val="115000"/>
              </a:lnSpc>
            </a:pPr>
            <a:r>
              <a:rPr lang="en-US" sz="1500" dirty="0" smtClean="0">
                <a:solidFill>
                  <a:srgbClr val="000000"/>
                </a:solidFill>
                <a:latin typeface="Arial" panose="020B0604020202020204" pitchFamily="34" charset="0"/>
                <a:ea typeface="Arial" panose="020B0604020202020204" pitchFamily="34" charset="0"/>
                <a:cs typeface="Arial" panose="020B0604020202020204" pitchFamily="34" charset="0"/>
              </a:rPr>
              <a:t>Many </a:t>
            </a:r>
            <a:r>
              <a:rPr lang="en-US" sz="1500" dirty="0">
                <a:solidFill>
                  <a:srgbClr val="000000"/>
                </a:solidFill>
                <a:latin typeface="Arial" panose="020B0604020202020204" pitchFamily="34" charset="0"/>
                <a:ea typeface="Arial" panose="020B0604020202020204" pitchFamily="34" charset="0"/>
                <a:cs typeface="Arial" panose="020B0604020202020204" pitchFamily="34" charset="0"/>
              </a:rPr>
              <a:t>fields on your application will already be completed with the information returned from the </a:t>
            </a:r>
            <a:r>
              <a:rPr lang="en-US" sz="1500" dirty="0">
                <a:latin typeface="Arial" panose="020B0604020202020204" pitchFamily="34" charset="0"/>
                <a:cs typeface="Arial" panose="020B0604020202020204" pitchFamily="34" charset="0"/>
              </a:rPr>
              <a:t>National Insurance Producer Registry</a:t>
            </a:r>
            <a:r>
              <a:rPr lang="en-US" sz="1500" dirty="0">
                <a:solidFill>
                  <a:srgbClr val="000000"/>
                </a:solidFill>
                <a:latin typeface="Arial" panose="020B0604020202020204" pitchFamily="34" charset="0"/>
                <a:cs typeface="Arial" panose="020B0604020202020204" pitchFamily="34" charset="0"/>
              </a:rPr>
              <a:t> (NIPR)</a:t>
            </a:r>
            <a:r>
              <a:rPr lang="en-US" sz="1500" dirty="0">
                <a:solidFill>
                  <a:srgbClr val="000000"/>
                </a:solidFill>
                <a:latin typeface="Arial" panose="020B0604020202020204" pitchFamily="34" charset="0"/>
                <a:ea typeface="Arial" panose="020B0604020202020204" pitchFamily="34" charset="0"/>
                <a:cs typeface="Arial" panose="020B0604020202020204" pitchFamily="34" charset="0"/>
              </a:rPr>
              <a:t>  PDB report. PLEASE VERIFY this information is still correct.  You can change any of it </a:t>
            </a:r>
            <a:r>
              <a:rPr lang="en-US" sz="1500"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1500" b="1" i="1" dirty="0" smtClean="0">
                <a:solidFill>
                  <a:srgbClr val="000000"/>
                </a:solidFill>
                <a:latin typeface="Arial" panose="020B0604020202020204" pitchFamily="34" charset="0"/>
                <a:ea typeface="Arial" panose="020B0604020202020204" pitchFamily="34" charset="0"/>
                <a:cs typeface="Arial" panose="020B0604020202020204" pitchFamily="34" charset="0"/>
              </a:rPr>
              <a:t>only </a:t>
            </a:r>
            <a:r>
              <a:rPr lang="en-US" sz="1500" b="1" i="1" dirty="0">
                <a:solidFill>
                  <a:srgbClr val="000000"/>
                </a:solidFill>
                <a:latin typeface="Arial" panose="020B0604020202020204" pitchFamily="34" charset="0"/>
                <a:ea typeface="Arial" panose="020B0604020202020204" pitchFamily="34" charset="0"/>
                <a:cs typeface="Arial" panose="020B0604020202020204" pitchFamily="34" charset="0"/>
              </a:rPr>
              <a:t>on this page</a:t>
            </a:r>
            <a:r>
              <a:rPr lang="en-US" sz="1500" b="1" dirty="0">
                <a:solidFill>
                  <a:srgbClr val="000000"/>
                </a:solidFill>
                <a:latin typeface="Arial" panose="020B0604020202020204" pitchFamily="34" charset="0"/>
                <a:ea typeface="Arial" panose="020B0604020202020204" pitchFamily="34" charset="0"/>
                <a:cs typeface="Arial" panose="020B0604020202020204" pitchFamily="34" charset="0"/>
              </a:rPr>
              <a:t>.</a:t>
            </a:r>
          </a:p>
          <a:p>
            <a:pPr>
              <a:lnSpc>
                <a:spcPct val="115000"/>
              </a:lnSpc>
            </a:pPr>
            <a:endParaRPr lang="en-US" sz="15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nSpc>
                <a:spcPct val="115000"/>
              </a:lnSpc>
            </a:pPr>
            <a:r>
              <a:rPr lang="en-US" sz="15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If you see an asterisk * by any fields, that means </a:t>
            </a:r>
            <a:r>
              <a:rPr lang="en-US" sz="1500" dirty="0" smtClean="0">
                <a:solidFill>
                  <a:srgbClr val="000000"/>
                </a:solidFill>
                <a:latin typeface="Arial" panose="020B0604020202020204" pitchFamily="34" charset="0"/>
                <a:ea typeface="Arial" panose="020B0604020202020204" pitchFamily="34" charset="0"/>
                <a:cs typeface="Arial" panose="020B0604020202020204" pitchFamily="34" charset="0"/>
              </a:rPr>
              <a:t>that information is </a:t>
            </a:r>
            <a:r>
              <a:rPr lang="en-US" sz="1500" b="1" dirty="0" smtClean="0">
                <a:solidFill>
                  <a:srgbClr val="000000"/>
                </a:solidFill>
                <a:latin typeface="Arial" panose="020B0604020202020204" pitchFamily="34" charset="0"/>
                <a:ea typeface="Arial" panose="020B0604020202020204" pitchFamily="34" charset="0"/>
                <a:cs typeface="Arial" panose="020B0604020202020204" pitchFamily="34" charset="0"/>
              </a:rPr>
              <a:t>required / mandatory</a:t>
            </a:r>
            <a:r>
              <a:rPr lang="en-US" sz="1400" b="1"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Rectangle 16"/>
          <p:cNvSpPr/>
          <p:nvPr/>
        </p:nvSpPr>
        <p:spPr>
          <a:xfrm>
            <a:off x="643718" y="3073022"/>
            <a:ext cx="10327020" cy="1614288"/>
          </a:xfrm>
          <a:prstGeom prst="rect">
            <a:avLst/>
          </a:prstGeom>
        </p:spPr>
        <p:txBody>
          <a:bodyPr wrap="square">
            <a:spAutoFit/>
          </a:bodyPr>
          <a:lstStyle/>
          <a:p>
            <a:pPr>
              <a:lnSpc>
                <a:spcPct val="115000"/>
              </a:lnSpc>
            </a:pPr>
            <a:r>
              <a:rPr lang="en-US" sz="1500" dirty="0" smtClean="0">
                <a:solidFill>
                  <a:srgbClr val="000000"/>
                </a:solidFill>
                <a:effectLst/>
                <a:latin typeface="Arial" panose="020B0604020202020204" pitchFamily="34" charset="0"/>
                <a:ea typeface="Arial" panose="020B0604020202020204" pitchFamily="34" charset="0"/>
              </a:rPr>
              <a:t>Please hit “SAVE” on the bottom of every page before moving to the next TAB. There are NEXT and PREVIOUS buttons on each page to help navigate through the workflow</a:t>
            </a:r>
          </a:p>
          <a:p>
            <a:pPr>
              <a:lnSpc>
                <a:spcPct val="115000"/>
              </a:lnSpc>
            </a:pPr>
            <a:r>
              <a:rPr lang="en-US" sz="1400" dirty="0">
                <a:solidFill>
                  <a:srgbClr val="000000"/>
                </a:solidFill>
                <a:latin typeface="Arial" panose="020B0604020202020204" pitchFamily="34" charset="0"/>
                <a:ea typeface="Arial" panose="020B0604020202020204" pitchFamily="34" charset="0"/>
              </a:rPr>
              <a:t>	</a:t>
            </a:r>
            <a:r>
              <a:rPr lang="en-US" sz="1400" dirty="0" smtClean="0">
                <a:solidFill>
                  <a:srgbClr val="000000"/>
                </a:solidFill>
                <a:latin typeface="Arial" panose="020B0604020202020204" pitchFamily="34" charset="0"/>
                <a:ea typeface="Arial" panose="020B0604020202020204" pitchFamily="34" charset="0"/>
              </a:rPr>
              <a:t>				</a:t>
            </a:r>
            <a:endParaRPr lang="en-US" sz="1400" dirty="0" smtClean="0">
              <a:solidFill>
                <a:srgbClr val="000000"/>
              </a:solidFill>
              <a:effectLst/>
              <a:latin typeface="Arial" panose="020B0604020202020204" pitchFamily="34" charset="0"/>
              <a:ea typeface="Arial" panose="020B0604020202020204" pitchFamily="34" charset="0"/>
            </a:endParaRPr>
          </a:p>
          <a:p>
            <a:pPr>
              <a:lnSpc>
                <a:spcPct val="115000"/>
              </a:lnSpc>
            </a:pPr>
            <a:endParaRPr lang="en-US" sz="1400" dirty="0">
              <a:solidFill>
                <a:srgbClr val="000000"/>
              </a:solidFill>
              <a:latin typeface="Arial" panose="020B0604020202020204" pitchFamily="34" charset="0"/>
              <a:ea typeface="Arial" panose="020B0604020202020204" pitchFamily="34" charset="0"/>
            </a:endParaRPr>
          </a:p>
          <a:p>
            <a:pPr>
              <a:lnSpc>
                <a:spcPct val="115000"/>
              </a:lnSpc>
            </a:pPr>
            <a:endParaRPr lang="en-US" sz="1400" dirty="0" smtClean="0">
              <a:solidFill>
                <a:srgbClr val="000000"/>
              </a:solidFill>
              <a:effectLst/>
              <a:latin typeface="Arial" panose="020B0604020202020204" pitchFamily="34" charset="0"/>
              <a:ea typeface="Arial" panose="020B0604020202020204" pitchFamily="34" charset="0"/>
            </a:endParaRPr>
          </a:p>
          <a:p>
            <a:pPr>
              <a:lnSpc>
                <a:spcPct val="115000"/>
              </a:lnSpc>
            </a:pPr>
            <a:endParaRPr lang="en-US" sz="1400" dirty="0">
              <a:solidFill>
                <a:srgbClr val="000000"/>
              </a:solidFill>
              <a:effectLst/>
              <a:latin typeface="Arial" panose="020B0604020202020204" pitchFamily="34" charset="0"/>
              <a:ea typeface="Arial" panose="020B0604020202020204" pitchFamily="34" charset="0"/>
            </a:endParaRPr>
          </a:p>
        </p:txBody>
      </p:sp>
      <p:sp>
        <p:nvSpPr>
          <p:cNvPr id="3" name="Rectangle 2"/>
          <p:cNvSpPr/>
          <p:nvPr/>
        </p:nvSpPr>
        <p:spPr>
          <a:xfrm>
            <a:off x="583898" y="4628275"/>
            <a:ext cx="10529908" cy="784830"/>
          </a:xfrm>
          <a:prstGeom prst="rect">
            <a:avLst/>
          </a:prstGeom>
        </p:spPr>
        <p:txBody>
          <a:bodyPr wrap="square">
            <a:spAutoFit/>
          </a:bodyPr>
          <a:lstStyle/>
          <a:p>
            <a:r>
              <a:rPr lang="en-US" sz="1500" dirty="0" smtClean="0">
                <a:latin typeface="Arial" panose="020B0604020202020204" pitchFamily="34" charset="0"/>
                <a:ea typeface="Arial" panose="020B0604020202020204" pitchFamily="34" charset="0"/>
              </a:rPr>
              <a:t>If </a:t>
            </a:r>
            <a:r>
              <a:rPr lang="en-US" sz="1500" dirty="0">
                <a:latin typeface="Arial" panose="020B0604020202020204" pitchFamily="34" charset="0"/>
                <a:ea typeface="Arial" panose="020B0604020202020204" pitchFamily="34" charset="0"/>
              </a:rPr>
              <a:t>you omitted any required information on any of the tabs, you will see the word “</a:t>
            </a:r>
            <a:r>
              <a:rPr lang="en-US" sz="1500" dirty="0">
                <a:solidFill>
                  <a:srgbClr val="FF0000"/>
                </a:solidFill>
                <a:latin typeface="Arial" panose="020B0604020202020204" pitchFamily="34" charset="0"/>
                <a:ea typeface="Arial" panose="020B0604020202020204" pitchFamily="34" charset="0"/>
              </a:rPr>
              <a:t>incomplete</a:t>
            </a:r>
            <a:r>
              <a:rPr lang="en-US" sz="1500" dirty="0">
                <a:latin typeface="Arial" panose="020B0604020202020204" pitchFamily="34" charset="0"/>
                <a:ea typeface="Arial" panose="020B0604020202020204" pitchFamily="34" charset="0"/>
              </a:rPr>
              <a:t>” in </a:t>
            </a:r>
            <a:r>
              <a:rPr lang="en-US" sz="1500" dirty="0">
                <a:solidFill>
                  <a:srgbClr val="FF0000"/>
                </a:solidFill>
                <a:latin typeface="Arial" panose="020B0604020202020204" pitchFamily="34" charset="0"/>
                <a:ea typeface="Arial" panose="020B0604020202020204" pitchFamily="34" charset="0"/>
              </a:rPr>
              <a:t>RED</a:t>
            </a:r>
            <a:r>
              <a:rPr lang="en-US" sz="1500" dirty="0">
                <a:latin typeface="Arial" panose="020B0604020202020204" pitchFamily="34" charset="0"/>
                <a:ea typeface="Arial" panose="020B0604020202020204" pitchFamily="34" charset="0"/>
              </a:rPr>
              <a:t> on that tab. Please go back and complete.  You will be unable to submit at the end if there are any “</a:t>
            </a:r>
            <a:r>
              <a:rPr lang="en-US" sz="1500" dirty="0">
                <a:solidFill>
                  <a:srgbClr val="FF0000"/>
                </a:solidFill>
                <a:latin typeface="Arial" panose="020B0604020202020204" pitchFamily="34" charset="0"/>
                <a:ea typeface="Arial" panose="020B0604020202020204" pitchFamily="34" charset="0"/>
              </a:rPr>
              <a:t>incomplete</a:t>
            </a:r>
            <a:r>
              <a:rPr lang="en-US" sz="1500" dirty="0">
                <a:latin typeface="Arial" panose="020B0604020202020204" pitchFamily="34" charset="0"/>
                <a:ea typeface="Arial" panose="020B0604020202020204" pitchFamily="34" charset="0"/>
              </a:rPr>
              <a:t>” on any tabs</a:t>
            </a:r>
            <a:br>
              <a:rPr lang="en-US" sz="1500" dirty="0">
                <a:latin typeface="Arial" panose="020B0604020202020204" pitchFamily="34" charset="0"/>
                <a:ea typeface="Arial" panose="020B0604020202020204" pitchFamily="34" charset="0"/>
              </a:rPr>
            </a:br>
            <a:endParaRPr lang="en-US" sz="1500" dirty="0"/>
          </a:p>
        </p:txBody>
      </p:sp>
      <p:pic>
        <p:nvPicPr>
          <p:cNvPr id="4" name="Picture 3"/>
          <p:cNvPicPr>
            <a:picLocks noChangeAspect="1"/>
          </p:cNvPicPr>
          <p:nvPr/>
        </p:nvPicPr>
        <p:blipFill rotWithShape="1">
          <a:blip r:embed="rId2"/>
          <a:srcRect t="32824" b="26232"/>
          <a:stretch/>
        </p:blipFill>
        <p:spPr>
          <a:xfrm>
            <a:off x="7492847" y="3548505"/>
            <a:ext cx="2453632" cy="393637"/>
          </a:xfrm>
          <a:prstGeom prst="rect">
            <a:avLst/>
          </a:prstGeom>
        </p:spPr>
      </p:pic>
    </p:spTree>
    <p:extLst>
      <p:ext uri="{BB962C8B-B14F-4D97-AF65-F5344CB8AC3E}">
        <p14:creationId xmlns:p14="http://schemas.microsoft.com/office/powerpoint/2010/main" val="240126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392ABA42-D1AF-4AFC-9670-D6F918471F29}" type="slidenum">
              <a:rPr lang="en-US" smtClean="0">
                <a:solidFill>
                  <a:srgbClr val="4F4E4F">
                    <a:tint val="75000"/>
                  </a:srgbClr>
                </a:solidFill>
              </a:rPr>
              <a:pPr/>
              <a:t>9</a:t>
            </a:fld>
            <a:endParaRPr lang="en-US" dirty="0">
              <a:solidFill>
                <a:srgbClr val="4F4E4F">
                  <a:tint val="75000"/>
                </a:srgbClr>
              </a:solidFill>
            </a:endParaRPr>
          </a:p>
        </p:txBody>
      </p:sp>
      <p:sp>
        <p:nvSpPr>
          <p:cNvPr id="4" name="Title 3"/>
          <p:cNvSpPr>
            <a:spLocks noGrp="1"/>
          </p:cNvSpPr>
          <p:nvPr>
            <p:ph type="title"/>
          </p:nvPr>
        </p:nvSpPr>
        <p:spPr>
          <a:xfrm>
            <a:off x="730652" y="567460"/>
            <a:ext cx="9735154" cy="1250488"/>
          </a:xfrm>
        </p:spPr>
        <p:txBody>
          <a:bodyPr>
            <a:normAutofit fontScale="90000"/>
          </a:bodyPr>
          <a:lstStyle/>
          <a:p>
            <a:pPr>
              <a:lnSpc>
                <a:spcPct val="115000"/>
              </a:lnSpc>
            </a:pP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You will begin on the General tab.  Update and add information as needed,</a:t>
            </a:r>
            <a:r>
              <a:rPr lang="en-US" sz="1600" dirty="0">
                <a:solidFill>
                  <a:srgbClr val="000000"/>
                </a:solidFill>
                <a:latin typeface="Arial" panose="020B0604020202020204" pitchFamily="34" charset="0"/>
                <a:ea typeface="Arial" panose="020B0604020202020204" pitchFamily="34" charset="0"/>
              </a:rPr>
              <a:t> hit “SAVE” on the bottom of the page </a:t>
            </a:r>
            <a:br>
              <a:rPr lang="en-US" sz="1600" dirty="0">
                <a:solidFill>
                  <a:srgbClr val="000000"/>
                </a:solidFill>
                <a:latin typeface="Arial" panose="020B0604020202020204" pitchFamily="34" charset="0"/>
                <a:ea typeface="Arial" panose="020B0604020202020204" pitchFamily="34" charset="0"/>
              </a:rPr>
            </a:br>
            <a:r>
              <a:rPr lang="en-US" sz="1600" dirty="0" smtClean="0">
                <a:solidFill>
                  <a:srgbClr val="000000"/>
                </a:solidFill>
                <a:latin typeface="Arial" panose="020B0604020202020204" pitchFamily="34" charset="0"/>
                <a:ea typeface="Arial" panose="020B0604020202020204" pitchFamily="34" charset="0"/>
              </a:rPr>
              <a:t>and then hit the “</a:t>
            </a:r>
            <a:r>
              <a:rPr lang="en-US" sz="1600" i="1" dirty="0" smtClean="0">
                <a:solidFill>
                  <a:srgbClr val="000000"/>
                </a:solidFill>
                <a:latin typeface="Arial" panose="020B0604020202020204" pitchFamily="34" charset="0"/>
                <a:ea typeface="Arial" panose="020B0604020202020204" pitchFamily="34" charset="0"/>
              </a:rPr>
              <a:t>NEXT”</a:t>
            </a:r>
            <a:r>
              <a:rPr lang="en-US" sz="1600" dirty="0" smtClean="0">
                <a:solidFill>
                  <a:srgbClr val="000000"/>
                </a:solidFill>
                <a:latin typeface="Arial" panose="020B0604020202020204" pitchFamily="34" charset="0"/>
                <a:ea typeface="Arial" panose="020B0604020202020204" pitchFamily="34" charset="0"/>
              </a:rPr>
              <a:t> button at the bottom.</a:t>
            </a:r>
            <a:r>
              <a:rPr lang="en-US" sz="1600" dirty="0">
                <a:solidFill>
                  <a:srgbClr val="000000"/>
                </a:solidFill>
                <a:latin typeface="Arial" panose="020B0604020202020204" pitchFamily="34" charset="0"/>
                <a:ea typeface="Arial" panose="020B0604020202020204" pitchFamily="34" charset="0"/>
              </a:rPr>
              <a:t/>
            </a:r>
            <a:br>
              <a:rPr lang="en-US" sz="1600" dirty="0">
                <a:solidFill>
                  <a:srgbClr val="000000"/>
                </a:solidFill>
                <a:latin typeface="Arial" panose="020B0604020202020204" pitchFamily="34" charset="0"/>
                <a:ea typeface="Arial" panose="020B0604020202020204" pitchFamily="34" charset="0"/>
              </a:rPr>
            </a:br>
            <a:r>
              <a:rPr lang="en-US" sz="1600" b="0" dirty="0" smtClean="0">
                <a:solidFill>
                  <a:srgbClr val="000000"/>
                </a:solidFill>
                <a:latin typeface="Arial" panose="020B0604020202020204" pitchFamily="34" charset="0"/>
                <a:ea typeface="Arial" panose="020B0604020202020204" pitchFamily="34" charset="0"/>
                <a:cs typeface="+mn-cs"/>
              </a:rPr>
              <a:t/>
            </a:r>
            <a:br>
              <a:rPr lang="en-US" sz="1600" b="0" dirty="0" smtClean="0">
                <a:solidFill>
                  <a:srgbClr val="000000"/>
                </a:solidFill>
                <a:latin typeface="Arial" panose="020B0604020202020204" pitchFamily="34" charset="0"/>
                <a:ea typeface="Arial" panose="020B0604020202020204" pitchFamily="34" charset="0"/>
                <a:cs typeface="+mn-cs"/>
              </a:rPr>
            </a:br>
            <a:r>
              <a:rPr lang="en-US" sz="1600" dirty="0">
                <a:solidFill>
                  <a:srgbClr val="000000"/>
                </a:solidFill>
                <a:latin typeface="Arial" panose="020B0604020202020204" pitchFamily="34" charset="0"/>
                <a:ea typeface="Arial" panose="020B0604020202020204" pitchFamily="34" charset="0"/>
              </a:rPr>
              <a:t>There are multiple </a:t>
            </a:r>
            <a:r>
              <a:rPr lang="en-US" sz="1600" dirty="0" smtClean="0">
                <a:solidFill>
                  <a:srgbClr val="000000"/>
                </a:solidFill>
                <a:latin typeface="Arial" panose="020B0604020202020204" pitchFamily="34" charset="0"/>
                <a:ea typeface="Arial" panose="020B0604020202020204" pitchFamily="34" charset="0"/>
              </a:rPr>
              <a:t>fields </a:t>
            </a:r>
            <a:r>
              <a:rPr lang="en-US" sz="1600" dirty="0">
                <a:solidFill>
                  <a:srgbClr val="000000"/>
                </a:solidFill>
                <a:latin typeface="Arial" panose="020B0604020202020204" pitchFamily="34" charset="0"/>
                <a:ea typeface="Arial" panose="020B0604020202020204" pitchFamily="34" charset="0"/>
              </a:rPr>
              <a:t>on this page, most of </a:t>
            </a:r>
            <a:r>
              <a:rPr lang="en-US" sz="1600" dirty="0" smtClean="0">
                <a:solidFill>
                  <a:srgbClr val="000000"/>
                </a:solidFill>
                <a:latin typeface="Arial" panose="020B0604020202020204" pitchFamily="34" charset="0"/>
                <a:ea typeface="Arial" panose="020B0604020202020204" pitchFamily="34" charset="0"/>
              </a:rPr>
              <a:t>them </a:t>
            </a:r>
            <a:r>
              <a:rPr lang="en-US" sz="1600" dirty="0">
                <a:solidFill>
                  <a:srgbClr val="000000"/>
                </a:solidFill>
                <a:latin typeface="Arial" panose="020B0604020202020204" pitchFamily="34" charset="0"/>
                <a:ea typeface="Arial" panose="020B0604020202020204" pitchFamily="34" charset="0"/>
              </a:rPr>
              <a:t>must be completed, reviewed and confirmed</a:t>
            </a:r>
            <a:r>
              <a:rPr lang="en-US" sz="1800" b="0" dirty="0">
                <a:solidFill>
                  <a:srgbClr val="000000"/>
                </a:solidFill>
                <a:latin typeface="Arial" panose="020B0604020202020204" pitchFamily="34" charset="0"/>
                <a:ea typeface="Arial" panose="020B0604020202020204" pitchFamily="34" charset="0"/>
              </a:rPr>
              <a:t>.  </a:t>
            </a:r>
            <a:br>
              <a:rPr lang="en-US" sz="1800" b="0" dirty="0">
                <a:solidFill>
                  <a:srgbClr val="000000"/>
                </a:solidFill>
                <a:latin typeface="Arial" panose="020B0604020202020204" pitchFamily="34" charset="0"/>
                <a:ea typeface="Arial" panose="020B0604020202020204" pitchFamily="34" charset="0"/>
              </a:rPr>
            </a:br>
            <a:r>
              <a:rPr lang="en-US" sz="1800" b="0" dirty="0">
                <a:solidFill>
                  <a:srgbClr val="000000"/>
                </a:solidFill>
                <a:latin typeface="Arial" panose="020B0604020202020204" pitchFamily="34" charset="0"/>
                <a:ea typeface="Arial" panose="020B0604020202020204" pitchFamily="34" charset="0"/>
                <a:cs typeface="+mn-cs"/>
              </a:rPr>
              <a:t/>
            </a:r>
            <a:br>
              <a:rPr lang="en-US" sz="1800" b="0" dirty="0">
                <a:solidFill>
                  <a:srgbClr val="000000"/>
                </a:solidFill>
                <a:latin typeface="Arial" panose="020B0604020202020204" pitchFamily="34" charset="0"/>
                <a:ea typeface="Arial" panose="020B0604020202020204" pitchFamily="34" charset="0"/>
                <a:cs typeface="+mn-cs"/>
              </a:rPr>
            </a:br>
            <a:r>
              <a:rPr lang="en-US" sz="1400" b="0" dirty="0" smtClean="0">
                <a:solidFill>
                  <a:srgbClr val="000000"/>
                </a:solidFill>
                <a:latin typeface="Arial" panose="020B0604020202020204" pitchFamily="34" charset="0"/>
                <a:ea typeface="Arial" panose="020B0604020202020204" pitchFamily="34" charset="0"/>
                <a:cs typeface="+mn-cs"/>
              </a:rPr>
              <a:t>                  </a:t>
            </a:r>
            <a:endParaRPr lang="en-US" sz="1400" dirty="0"/>
          </a:p>
        </p:txBody>
      </p:sp>
      <p:sp>
        <p:nvSpPr>
          <p:cNvPr id="3" name="Rectangle 2"/>
          <p:cNvSpPr/>
          <p:nvPr/>
        </p:nvSpPr>
        <p:spPr>
          <a:xfrm>
            <a:off x="4152390" y="81078"/>
            <a:ext cx="3936912" cy="461665"/>
          </a:xfrm>
          <a:prstGeom prst="rect">
            <a:avLst/>
          </a:prstGeom>
        </p:spPr>
        <p:txBody>
          <a:bodyPr wrap="none">
            <a:spAutoFit/>
          </a:bodyPr>
          <a:lstStyle/>
          <a:p>
            <a:pPr lvl="0"/>
            <a:r>
              <a:rPr lang="en-US" sz="2400" b="1" dirty="0">
                <a:solidFill>
                  <a:schemeClr val="tx1">
                    <a:lumMod val="50000"/>
                  </a:schemeClr>
                </a:solidFill>
                <a:latin typeface="Arial" panose="020B0604020202020204" pitchFamily="34" charset="0"/>
                <a:ea typeface="Arial" panose="020B0604020202020204" pitchFamily="34" charset="0"/>
              </a:rPr>
              <a:t>6 - General </a:t>
            </a:r>
            <a:r>
              <a:rPr lang="en-US" sz="2400" b="1" dirty="0" smtClean="0">
                <a:solidFill>
                  <a:schemeClr val="tx1">
                    <a:lumMod val="50000"/>
                  </a:schemeClr>
                </a:solidFill>
                <a:latin typeface="Arial" panose="020B0604020202020204" pitchFamily="34" charset="0"/>
                <a:ea typeface="Arial" panose="020B0604020202020204" pitchFamily="34" charset="0"/>
              </a:rPr>
              <a:t>Tab continued</a:t>
            </a:r>
            <a:endParaRPr lang="en-US" b="1" dirty="0">
              <a:solidFill>
                <a:schemeClr val="tx1">
                  <a:lumMod val="50000"/>
                </a:schemeClr>
              </a:solidFill>
            </a:endParaRPr>
          </a:p>
        </p:txBody>
      </p:sp>
      <p:pic>
        <p:nvPicPr>
          <p:cNvPr id="10" name="Picture 9"/>
          <p:cNvPicPr>
            <a:picLocks noChangeAspect="1"/>
          </p:cNvPicPr>
          <p:nvPr/>
        </p:nvPicPr>
        <p:blipFill rotWithShape="1">
          <a:blip r:embed="rId2"/>
          <a:srcRect l="51992" t="14468" r="1589" b="4667"/>
          <a:stretch/>
        </p:blipFill>
        <p:spPr>
          <a:xfrm>
            <a:off x="930284" y="1615975"/>
            <a:ext cx="9335890" cy="4574167"/>
          </a:xfrm>
          <a:prstGeom prst="rect">
            <a:avLst/>
          </a:prstGeom>
        </p:spPr>
      </p:pic>
      <p:pic>
        <p:nvPicPr>
          <p:cNvPr id="5" name="Picture 4"/>
          <p:cNvPicPr>
            <a:picLocks noChangeAspect="1"/>
          </p:cNvPicPr>
          <p:nvPr/>
        </p:nvPicPr>
        <p:blipFill rotWithShape="1">
          <a:blip r:embed="rId3"/>
          <a:srcRect t="33834" b="22923"/>
          <a:stretch/>
        </p:blipFill>
        <p:spPr>
          <a:xfrm>
            <a:off x="809111" y="6278691"/>
            <a:ext cx="1314450" cy="214184"/>
          </a:xfrm>
          <a:prstGeom prst="rect">
            <a:avLst/>
          </a:prstGeom>
        </p:spPr>
      </p:pic>
      <p:pic>
        <p:nvPicPr>
          <p:cNvPr id="11" name="Picture 10"/>
          <p:cNvPicPr>
            <a:picLocks noChangeAspect="1"/>
          </p:cNvPicPr>
          <p:nvPr/>
        </p:nvPicPr>
        <p:blipFill>
          <a:blip r:embed="rId4"/>
          <a:stretch>
            <a:fillRect/>
          </a:stretch>
        </p:blipFill>
        <p:spPr>
          <a:xfrm rot="1925212">
            <a:off x="564930" y="5894772"/>
            <a:ext cx="1069862" cy="304826"/>
          </a:xfrm>
          <a:prstGeom prst="rect">
            <a:avLst/>
          </a:prstGeom>
        </p:spPr>
      </p:pic>
    </p:spTree>
    <p:extLst>
      <p:ext uri="{BB962C8B-B14F-4D97-AF65-F5344CB8AC3E}">
        <p14:creationId xmlns:p14="http://schemas.microsoft.com/office/powerpoint/2010/main" val="605255604"/>
      </p:ext>
    </p:extLst>
  </p:cSld>
  <p:clrMapOvr>
    <a:masterClrMapping/>
  </p:clrMapOvr>
</p:sld>
</file>

<file path=ppt/theme/theme1.xml><?xml version="1.0" encoding="utf-8"?>
<a:theme xmlns:a="http://schemas.openxmlformats.org/drawingml/2006/main" name="1_EnvisionRx Presentation Template (2)">
  <a:themeElements>
    <a:clrScheme name="Envision Silver ppt">
      <a:dk1>
        <a:srgbClr val="4F4E4F"/>
      </a:dk1>
      <a:lt1>
        <a:srgbClr val="FFFFFF"/>
      </a:lt1>
      <a:dk2>
        <a:srgbClr val="00285E"/>
      </a:dk2>
      <a:lt2>
        <a:srgbClr val="E5E6E5"/>
      </a:lt2>
      <a:accent1>
        <a:srgbClr val="EF3E42"/>
      </a:accent1>
      <a:accent2>
        <a:srgbClr val="E5E6E5"/>
      </a:accent2>
      <a:accent3>
        <a:srgbClr val="999B9B"/>
      </a:accent3>
      <a:accent4>
        <a:srgbClr val="4F4E4F"/>
      </a:accent4>
      <a:accent5>
        <a:srgbClr val="1196D4"/>
      </a:accent5>
      <a:accent6>
        <a:srgbClr val="00549F"/>
      </a:accent6>
      <a:hlink>
        <a:srgbClr val="EF3E42"/>
      </a:hlink>
      <a:folHlink>
        <a:srgbClr val="EF3E42"/>
      </a:folHlink>
    </a:clrScheme>
    <a:fontScheme name="Envis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visionRx Presentation Template" id="{0A2BF120-22FE-444E-B9B8-4AC12881BA38}" vid="{63907206-855E-4AC6-A285-5AA367F68498}"/>
    </a:ext>
  </a:extLst>
</a:theme>
</file>

<file path=ppt/theme/theme2.xml><?xml version="1.0" encoding="utf-8"?>
<a:theme xmlns:a="http://schemas.openxmlformats.org/drawingml/2006/main" name="2_EnvisionRx Presentation Template (2)">
  <a:themeElements>
    <a:clrScheme name="Envision Silver ppt">
      <a:dk1>
        <a:srgbClr val="4F4E4F"/>
      </a:dk1>
      <a:lt1>
        <a:srgbClr val="FFFFFF"/>
      </a:lt1>
      <a:dk2>
        <a:srgbClr val="00285E"/>
      </a:dk2>
      <a:lt2>
        <a:srgbClr val="E5E6E5"/>
      </a:lt2>
      <a:accent1>
        <a:srgbClr val="EF3E42"/>
      </a:accent1>
      <a:accent2>
        <a:srgbClr val="E5E6E5"/>
      </a:accent2>
      <a:accent3>
        <a:srgbClr val="999B9B"/>
      </a:accent3>
      <a:accent4>
        <a:srgbClr val="4F4E4F"/>
      </a:accent4>
      <a:accent5>
        <a:srgbClr val="1196D4"/>
      </a:accent5>
      <a:accent6>
        <a:srgbClr val="00549F"/>
      </a:accent6>
      <a:hlink>
        <a:srgbClr val="EF3E42"/>
      </a:hlink>
      <a:folHlink>
        <a:srgbClr val="EF3E42"/>
      </a:folHlink>
    </a:clrScheme>
    <a:fontScheme name="Envis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visionRx Presentation Template" id="{0A2BF120-22FE-444E-B9B8-4AC12881BA38}" vid="{63907206-855E-4AC6-A285-5AA367F684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9743</TotalTime>
  <Words>2167</Words>
  <Application>Microsoft Office PowerPoint</Application>
  <PresentationFormat>Widescreen</PresentationFormat>
  <Paragraphs>280</Paragraphs>
  <Slides>27</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Arial Narrow</vt:lpstr>
      <vt:lpstr>Calibri</vt:lpstr>
      <vt:lpstr>Symbol</vt:lpstr>
      <vt:lpstr>Tahoma</vt:lpstr>
      <vt:lpstr>Times New Roman</vt:lpstr>
      <vt:lpstr>Wingdings</vt:lpstr>
      <vt:lpstr>1_EnvisionRx Presentation Template (2)</vt:lpstr>
      <vt:lpstr>2_EnvisionRx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begin on the General tab.  Update and add information as needed, hit “SAVE” on the bottom of the page  and then hit the “NEXT” button at the bottom.  There are multiple fields on this page, most of them must be completed, reviewed and confirmed.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EnvisionRxOptions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Duraj</dc:creator>
  <cp:lastModifiedBy>Jill Robinson</cp:lastModifiedBy>
  <cp:revision>286</cp:revision>
  <cp:lastPrinted>2018-08-07T13:47:32Z</cp:lastPrinted>
  <dcterms:created xsi:type="dcterms:W3CDTF">2017-08-14T18:48:17Z</dcterms:created>
  <dcterms:modified xsi:type="dcterms:W3CDTF">2019-09-12T15:15:31Z</dcterms:modified>
</cp:coreProperties>
</file>